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79.xml" ContentType="application/vnd.openxmlformats-officedocument.presentationml.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40" r:id="rId4"/>
    <p:sldId id="342" r:id="rId5"/>
    <p:sldId id="343" r:id="rId6"/>
    <p:sldId id="344" r:id="rId7"/>
    <p:sldId id="346" r:id="rId8"/>
    <p:sldId id="317" r:id="rId9"/>
    <p:sldId id="363" r:id="rId10"/>
    <p:sldId id="364" r:id="rId11"/>
    <p:sldId id="365" r:id="rId12"/>
    <p:sldId id="366" r:id="rId13"/>
    <p:sldId id="407" r:id="rId14"/>
    <p:sldId id="348" r:id="rId15"/>
    <p:sldId id="371" r:id="rId16"/>
    <p:sldId id="367" r:id="rId17"/>
    <p:sldId id="362" r:id="rId18"/>
    <p:sldId id="424" r:id="rId19"/>
    <p:sldId id="351" r:id="rId20"/>
    <p:sldId id="421" r:id="rId21"/>
    <p:sldId id="422" r:id="rId22"/>
    <p:sldId id="423" r:id="rId23"/>
    <p:sldId id="352" r:id="rId24"/>
    <p:sldId id="373" r:id="rId25"/>
    <p:sldId id="374" r:id="rId26"/>
    <p:sldId id="375" r:id="rId27"/>
    <p:sldId id="376" r:id="rId28"/>
    <p:sldId id="356" r:id="rId29"/>
    <p:sldId id="357" r:id="rId30"/>
    <p:sldId id="358" r:id="rId31"/>
    <p:sldId id="359" r:id="rId32"/>
    <p:sldId id="360" r:id="rId33"/>
    <p:sldId id="370"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25" r:id="rId63"/>
    <p:sldId id="408" r:id="rId64"/>
    <p:sldId id="409" r:id="rId65"/>
    <p:sldId id="410" r:id="rId66"/>
    <p:sldId id="411" r:id="rId67"/>
    <p:sldId id="412" r:id="rId68"/>
    <p:sldId id="413" r:id="rId69"/>
    <p:sldId id="426" r:id="rId70"/>
    <p:sldId id="427" r:id="rId71"/>
    <p:sldId id="428" r:id="rId72"/>
    <p:sldId id="429" r:id="rId73"/>
    <p:sldId id="430" r:id="rId74"/>
    <p:sldId id="414" r:id="rId75"/>
    <p:sldId id="415" r:id="rId76"/>
    <p:sldId id="417" r:id="rId77"/>
    <p:sldId id="416" r:id="rId78"/>
    <p:sldId id="418" r:id="rId79"/>
    <p:sldId id="419" r:id="rId80"/>
    <p:sldId id="420" r:id="rId81"/>
    <p:sldId id="302" r:id="rId82"/>
    <p:sldId id="405" r:id="rId83"/>
    <p:sldId id="406" r:id="rId84"/>
    <p:sldId id="369"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412" autoAdjust="0"/>
    <p:restoredTop sz="91577" autoAdjust="0"/>
  </p:normalViewPr>
  <p:slideViewPr>
    <p:cSldViewPr snapToGrid="0" showGuides="1">
      <p:cViewPr varScale="1">
        <p:scale>
          <a:sx n="73" d="100"/>
          <a:sy n="73" d="100"/>
        </p:scale>
        <p:origin x="-648" y="-102"/>
      </p:cViewPr>
      <p:guideLst>
        <p:guide orient="horz" pos="2352"/>
        <p:guide pos="3840"/>
      </p:guideLst>
    </p:cSldViewPr>
  </p:slideViewPr>
  <p:outlineViewPr>
    <p:cViewPr>
      <p:scale>
        <a:sx n="33" d="100"/>
        <a:sy n="33" d="100"/>
      </p:scale>
      <p:origin x="0" y="1026"/>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IN"/>
  <c:chart>
    <c:autoTitleDeleted val="1"/>
    <c:plotArea>
      <c:layout>
        <c:manualLayout>
          <c:layoutTarget val="inner"/>
          <c:xMode val="edge"/>
          <c:yMode val="edge"/>
          <c:x val="0.12496794708808116"/>
          <c:y val="0.20415976218452792"/>
          <c:w val="0.70551784182982358"/>
          <c:h val="0.86028141742852127"/>
        </c:manualLayout>
      </c:layout>
      <c:doughnutChart>
        <c:varyColors val="1"/>
        <c:firstSliceAng val="0"/>
        <c:holeSize val="84"/>
      </c:doughnutChart>
    </c:plotArea>
    <c:plotVisOnly val="1"/>
    <c:dispBlanksAs val="zero"/>
  </c:chart>
  <c:spPr>
    <a:ln>
      <a:noFill/>
    </a:ln>
  </c:spPr>
  <c:txPr>
    <a:bodyPr/>
    <a:lstStyle/>
    <a:p>
      <a:pPr>
        <a:defRPr sz="1800"/>
      </a:pPr>
      <a:endParaRPr lang="en-US"/>
    </a:p>
  </c:txPr>
  <c:externalData r:id="rId1"/>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59650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403778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9282930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469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874744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92432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62201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932094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xmlns=""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xmlns=""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xmlns=""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xmlns=""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87088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xmlns=""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xmlns=""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a16="http://schemas.microsoft.com/office/drawing/2014/main" xmlns=""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xmlns="" val="315033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xmlns="" val="4138116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xmlns=""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xmlns="" val="2204584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xmlns=""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a16="http://schemas.microsoft.com/office/drawing/2014/main" xmlns=""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xmlns=""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a16="http://schemas.microsoft.com/office/drawing/2014/main" xmlns=""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a16="http://schemas.microsoft.com/office/drawing/2014/main" xmlns=""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xmlns=""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a16="http://schemas.microsoft.com/office/drawing/2014/main" xmlns=""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xmlns=""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xmlns="" val="1765389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70659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8739" y="22986"/>
            <a:ext cx="2565400" cy="635000"/>
          </a:xfrm>
          <a:prstGeom prst="rect">
            <a:avLst/>
          </a:prstGeom>
        </p:spPr>
        <p:txBody>
          <a:bodyPr lIns="0" tIns="0" rIns="0" bIns="0"/>
          <a:lstStyle>
            <a:lvl1pPr>
              <a:defRPr sz="4000" b="0" i="0" u="heavy">
                <a:solidFill>
                  <a:srgbClr val="124A6C"/>
                </a:solidFill>
                <a:latin typeface="Arial"/>
                <a:cs typeface="Arial"/>
              </a:defRPr>
            </a:lvl1pPr>
          </a:lstStyle>
          <a:p>
            <a:endParaRPr/>
          </a:p>
        </p:txBody>
      </p:sp>
      <p:sp>
        <p:nvSpPr>
          <p:cNvPr id="3" name="Holder 3"/>
          <p:cNvSpPr>
            <a:spLocks noGrp="1"/>
          </p:cNvSpPr>
          <p:nvPr>
            <p:ph type="body" idx="1"/>
          </p:nvPr>
        </p:nvSpPr>
        <p:spPr>
          <a:xfrm>
            <a:off x="6270625" y="2846962"/>
            <a:ext cx="5280659" cy="2027554"/>
          </a:xfrm>
          <a:prstGeom prst="rect">
            <a:avLst/>
          </a:prstGeom>
        </p:spPr>
        <p:txBody>
          <a:bodyPr lIns="0" tIns="0" rIns="0" bIns="0"/>
          <a:lstStyle>
            <a:lvl1pPr>
              <a:defRPr sz="2800" b="0" i="0">
                <a:solidFill>
                  <a:srgbClr val="52C3CD"/>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5/29/2020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a:prstGeom prst="rect">
            <a:avLst/>
          </a:prstGeo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a:prstGeom prst="rect">
            <a:avLst/>
          </a:prstGeo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3A52079-6997-47B8-B262-4ED5D2EA2D74}" type="datetime1">
              <a:rPr lang="en-US" smtClean="0"/>
              <a:pPr/>
              <a:t>5/29/2020</a:t>
            </a:fld>
            <a:endParaRPr lang="en-US" dirty="0"/>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xmlns=""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xmlns=""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xmlns=""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xmlns=""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xmlns=""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xmlns=""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8708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xmlns=""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xmlns="" val="311033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xmlns=""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xmlns="" val="205034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406402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xmlns="" val="251448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 id="2147483685" r:id="rId4"/>
    <p:sldLayoutId id="2147483686" r:id="rId5"/>
    <p:sldLayoutId id="2147483687" r:id="rId6"/>
    <p:sldLayoutId id="214748368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79" r:id="rId13"/>
    <p:sldLayoutId id="2147483681" r:id="rId14"/>
    <p:sldLayoutId id="2147483678" r:id="rId15"/>
    <p:sldLayoutId id="2147483689" r:id="rId16"/>
    <p:sldLayoutId id="21474836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xmlns="" id="{B38A25AE-7B44-4EC1-BC0C-CF0FFF036705}"/>
              </a:ext>
            </a:extLst>
          </p:cNvPr>
          <p:cNvPicPr>
            <a:picLocks noChangeAspect="1"/>
          </p:cNvPicPr>
          <p:nvPr/>
        </p:nvPicPr>
        <p:blipFill rotWithShape="1">
          <a:blip r:embed="rId2" cstate="print"/>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xmlns=""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xmlns=""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004" y="4166755"/>
            <a:ext cx="5607908" cy="2040066"/>
          </a:xfrm>
          <a:prstGeom prst="rect">
            <a:avLst/>
          </a:prstGeom>
          <a:solidFill>
            <a:schemeClr val="bg2">
              <a:lumMod val="1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GUIDE:  Prof CHEMMALAR SELVI</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TEAM MEMBERS:  </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1) 17bcs0003- PREETI RACHEL</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2) 17bcs0074- KAMESHWARAN</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3)17bcs0123-DINESH</a:t>
            </a:r>
            <a:endParaRPr lang="en-US" sz="2200" dirty="0">
              <a:effectLst>
                <a:outerShdw blurRad="38100" dist="38100" dir="2700000" algn="tl">
                  <a:srgbClr val="000000">
                    <a:alpha val="43137"/>
                  </a:srgbClr>
                </a:outerShdw>
              </a:effectLst>
            </a:endParaRPr>
          </a:p>
        </p:txBody>
      </p:sp>
      <p:sp>
        <p:nvSpPr>
          <p:cNvPr id="2" name="Title 1">
            <a:extLst>
              <a:ext uri="{FF2B5EF4-FFF2-40B4-BE49-F238E27FC236}">
                <a16:creationId xmlns:a16="http://schemas.microsoft.com/office/drawing/2014/main" xmlns="" id="{E9347C47-EF1D-4B02-906B-219155AD8D0F}"/>
              </a:ext>
            </a:extLst>
          </p:cNvPr>
          <p:cNvSpPr>
            <a:spLocks noGrp="1"/>
          </p:cNvSpPr>
          <p:nvPr>
            <p:ph type="ctrTitle"/>
          </p:nvPr>
        </p:nvSpPr>
        <p:spPr>
          <a:xfrm>
            <a:off x="274318" y="156754"/>
            <a:ext cx="7432767" cy="2625635"/>
          </a:xfrm>
          <a:solidFill>
            <a:schemeClr val="accent2">
              <a:lumMod val="50000"/>
              <a:alpha val="76000"/>
            </a:schemeClr>
          </a:solidFill>
        </p:spPr>
        <p:txBody>
          <a:bodyPr>
            <a:normAutofit/>
          </a:bodyPr>
          <a:lstStyle/>
          <a:p>
            <a:r>
              <a:rPr lang="en-IN" sz="3600" b="1" dirty="0" smtClean="0">
                <a:solidFill>
                  <a:schemeClr val="bg1"/>
                </a:solidFill>
              </a:rPr>
              <a:t>COMPARATIVE AND PREDICTIVE ANALYSIS OF CRIME IN FIRST WORLD AND THIRD WORLD COUNTRIES </a:t>
            </a:r>
            <a:r>
              <a:rPr lang="en-IN" sz="3600" dirty="0" smtClean="0">
                <a:solidFill>
                  <a:schemeClr val="bg1"/>
                </a:solidFill>
              </a:rPr>
              <a:t/>
            </a:r>
            <a:br>
              <a:rPr lang="en-IN" sz="3600" dirty="0" smtClean="0">
                <a:solidFill>
                  <a:schemeClr val="bg1"/>
                </a:solidFill>
              </a:rPr>
            </a:br>
            <a:r>
              <a:rPr lang="en-IN" sz="3600" b="1" dirty="0" smtClean="0">
                <a:solidFill>
                  <a:schemeClr val="bg1"/>
                </a:solidFill>
              </a:rPr>
              <a:t>(INDIA vs. USA)</a:t>
            </a:r>
            <a:endParaRPr lang="en-IN" sz="3600" dirty="0">
              <a:solidFill>
                <a:schemeClr val="bg1"/>
              </a:solidFill>
            </a:endParaRPr>
          </a:p>
        </p:txBody>
      </p:sp>
      <p:sp>
        <p:nvSpPr>
          <p:cNvPr id="8" name="Rectangle 7"/>
          <p:cNvSpPr/>
          <p:nvPr/>
        </p:nvSpPr>
        <p:spPr>
          <a:xfrm>
            <a:off x="7798527" y="1136469"/>
            <a:ext cx="195942" cy="1711233"/>
          </a:xfrm>
          <a:prstGeom prst="rect">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flipV="1">
            <a:off x="6387737" y="2854233"/>
            <a:ext cx="1606732" cy="189412"/>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a16="http://schemas.microsoft.com/office/drawing/2014/main" xmlns=""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074" name="Picture 2"/>
          <p:cNvPicPr>
            <a:picLocks noChangeAspect="1" noChangeArrowheads="1"/>
          </p:cNvPicPr>
          <p:nvPr/>
        </p:nvPicPr>
        <p:blipFill>
          <a:blip r:embed="rId2"/>
          <a:srcRect l="20381" t="26786" r="21389" b="28036"/>
          <a:stretch>
            <a:fillRect/>
          </a:stretch>
        </p:blipFill>
        <p:spPr bwMode="auto">
          <a:xfrm>
            <a:off x="156754" y="1162594"/>
            <a:ext cx="11891797" cy="54864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4200000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CAF0F8">
              <a:alpha val="19999"/>
            </a:srgbClr>
          </a:solidFill>
        </p:spPr>
        <p:txBody>
          <a:bodyPr wrap="square" lIns="0" tIns="0" rIns="0" bIns="0" rtlCol="0"/>
          <a:lstStyle/>
          <a:p>
            <a:endParaRPr/>
          </a:p>
        </p:txBody>
      </p:sp>
      <p:sp>
        <p:nvSpPr>
          <p:cNvPr id="3" name="object 3"/>
          <p:cNvSpPr txBox="1">
            <a:spLocks noGrp="1"/>
          </p:cNvSpPr>
          <p:nvPr>
            <p:ph type="title"/>
          </p:nvPr>
        </p:nvSpPr>
        <p:spPr>
          <a:xfrm>
            <a:off x="3392804" y="218313"/>
            <a:ext cx="5436870" cy="848360"/>
          </a:xfrm>
          <a:prstGeom prst="rect">
            <a:avLst/>
          </a:prstGeom>
        </p:spPr>
        <p:txBody>
          <a:bodyPr vert="horz" wrap="square" lIns="0" tIns="12700" rIns="0" bIns="0" rtlCol="0">
            <a:spAutoFit/>
          </a:bodyPr>
          <a:lstStyle/>
          <a:p>
            <a:pPr marL="12700">
              <a:lnSpc>
                <a:spcPct val="100000"/>
              </a:lnSpc>
              <a:spcBef>
                <a:spcPts val="100"/>
              </a:spcBef>
            </a:pPr>
            <a:r>
              <a:rPr sz="5400" u="none" dirty="0">
                <a:solidFill>
                  <a:srgbClr val="17375E"/>
                </a:solidFill>
              </a:rPr>
              <a:t>METHODOLOGY</a:t>
            </a:r>
            <a:endParaRPr sz="5400"/>
          </a:p>
        </p:txBody>
      </p:sp>
      <p:sp>
        <p:nvSpPr>
          <p:cNvPr id="4" name="object 4"/>
          <p:cNvSpPr/>
          <p:nvPr/>
        </p:nvSpPr>
        <p:spPr>
          <a:xfrm>
            <a:off x="9168383" y="2804160"/>
            <a:ext cx="2105025" cy="3263265"/>
          </a:xfrm>
          <a:custGeom>
            <a:avLst/>
            <a:gdLst/>
            <a:ahLst/>
            <a:cxnLst/>
            <a:rect l="l" t="t" r="r" b="b"/>
            <a:pathLst>
              <a:path w="2105025" h="3263265">
                <a:moveTo>
                  <a:pt x="0" y="3262884"/>
                </a:moveTo>
                <a:lnTo>
                  <a:pt x="2104644" y="3262884"/>
                </a:lnTo>
                <a:lnTo>
                  <a:pt x="2104644" y="0"/>
                </a:lnTo>
                <a:lnTo>
                  <a:pt x="0" y="0"/>
                </a:lnTo>
                <a:lnTo>
                  <a:pt x="0" y="3262884"/>
                </a:lnTo>
                <a:close/>
              </a:path>
            </a:pathLst>
          </a:custGeom>
          <a:solidFill>
            <a:srgbClr val="52C3CD">
              <a:alpha val="39999"/>
            </a:srgbClr>
          </a:solidFill>
        </p:spPr>
        <p:txBody>
          <a:bodyPr wrap="square" lIns="0" tIns="0" rIns="0" bIns="0" rtlCol="0"/>
          <a:lstStyle/>
          <a:p>
            <a:endParaRPr/>
          </a:p>
        </p:txBody>
      </p:sp>
      <p:sp>
        <p:nvSpPr>
          <p:cNvPr id="5" name="object 5"/>
          <p:cNvSpPr/>
          <p:nvPr/>
        </p:nvSpPr>
        <p:spPr>
          <a:xfrm>
            <a:off x="918972" y="3541776"/>
            <a:ext cx="2042160" cy="894715"/>
          </a:xfrm>
          <a:custGeom>
            <a:avLst/>
            <a:gdLst/>
            <a:ahLst/>
            <a:cxnLst/>
            <a:rect l="l" t="t" r="r" b="b"/>
            <a:pathLst>
              <a:path w="2042160" h="894714">
                <a:moveTo>
                  <a:pt x="1594866" y="0"/>
                </a:moveTo>
                <a:lnTo>
                  <a:pt x="0" y="0"/>
                </a:lnTo>
                <a:lnTo>
                  <a:pt x="447294" y="447294"/>
                </a:lnTo>
                <a:lnTo>
                  <a:pt x="0" y="894588"/>
                </a:lnTo>
                <a:lnTo>
                  <a:pt x="1594866" y="894588"/>
                </a:lnTo>
                <a:lnTo>
                  <a:pt x="2042160" y="447294"/>
                </a:lnTo>
                <a:lnTo>
                  <a:pt x="1594866" y="0"/>
                </a:lnTo>
                <a:close/>
              </a:path>
            </a:pathLst>
          </a:custGeom>
          <a:solidFill>
            <a:srgbClr val="1A8EA9"/>
          </a:solidFill>
        </p:spPr>
        <p:txBody>
          <a:bodyPr wrap="square" lIns="0" tIns="0" rIns="0" bIns="0" rtlCol="0"/>
          <a:lstStyle/>
          <a:p>
            <a:endParaRPr/>
          </a:p>
        </p:txBody>
      </p:sp>
      <p:sp>
        <p:nvSpPr>
          <p:cNvPr id="6" name="object 6"/>
          <p:cNvSpPr/>
          <p:nvPr/>
        </p:nvSpPr>
        <p:spPr>
          <a:xfrm>
            <a:off x="2988564" y="3115055"/>
            <a:ext cx="2042160" cy="893444"/>
          </a:xfrm>
          <a:custGeom>
            <a:avLst/>
            <a:gdLst/>
            <a:ahLst/>
            <a:cxnLst/>
            <a:rect l="l" t="t" r="r" b="b"/>
            <a:pathLst>
              <a:path w="2042160" h="893445">
                <a:moveTo>
                  <a:pt x="1595627" y="0"/>
                </a:moveTo>
                <a:lnTo>
                  <a:pt x="0" y="0"/>
                </a:lnTo>
                <a:lnTo>
                  <a:pt x="446532" y="446532"/>
                </a:lnTo>
                <a:lnTo>
                  <a:pt x="0" y="893064"/>
                </a:lnTo>
                <a:lnTo>
                  <a:pt x="1595627" y="893064"/>
                </a:lnTo>
                <a:lnTo>
                  <a:pt x="2042160" y="446532"/>
                </a:lnTo>
                <a:lnTo>
                  <a:pt x="1595627" y="0"/>
                </a:lnTo>
                <a:close/>
              </a:path>
            </a:pathLst>
          </a:custGeom>
          <a:solidFill>
            <a:srgbClr val="186391"/>
          </a:solidFill>
        </p:spPr>
        <p:txBody>
          <a:bodyPr wrap="square" lIns="0" tIns="0" rIns="0" bIns="0" rtlCol="0"/>
          <a:lstStyle/>
          <a:p>
            <a:endParaRPr/>
          </a:p>
        </p:txBody>
      </p:sp>
      <p:sp>
        <p:nvSpPr>
          <p:cNvPr id="7" name="object 7"/>
          <p:cNvSpPr/>
          <p:nvPr/>
        </p:nvSpPr>
        <p:spPr>
          <a:xfrm>
            <a:off x="5056632" y="2686811"/>
            <a:ext cx="2042160" cy="894715"/>
          </a:xfrm>
          <a:custGeom>
            <a:avLst/>
            <a:gdLst/>
            <a:ahLst/>
            <a:cxnLst/>
            <a:rect l="l" t="t" r="r" b="b"/>
            <a:pathLst>
              <a:path w="2042159" h="894714">
                <a:moveTo>
                  <a:pt x="1594865" y="0"/>
                </a:moveTo>
                <a:lnTo>
                  <a:pt x="0" y="0"/>
                </a:lnTo>
                <a:lnTo>
                  <a:pt x="447293" y="447293"/>
                </a:lnTo>
                <a:lnTo>
                  <a:pt x="0" y="894588"/>
                </a:lnTo>
                <a:lnTo>
                  <a:pt x="1594865" y="894588"/>
                </a:lnTo>
                <a:lnTo>
                  <a:pt x="2042160" y="447293"/>
                </a:lnTo>
                <a:lnTo>
                  <a:pt x="1594865" y="0"/>
                </a:lnTo>
                <a:close/>
              </a:path>
            </a:pathLst>
          </a:custGeom>
          <a:solidFill>
            <a:srgbClr val="0486AE"/>
          </a:solidFill>
        </p:spPr>
        <p:txBody>
          <a:bodyPr wrap="square" lIns="0" tIns="0" rIns="0" bIns="0" rtlCol="0"/>
          <a:lstStyle/>
          <a:p>
            <a:endParaRPr/>
          </a:p>
        </p:txBody>
      </p:sp>
      <p:sp>
        <p:nvSpPr>
          <p:cNvPr id="8" name="object 8"/>
          <p:cNvSpPr/>
          <p:nvPr/>
        </p:nvSpPr>
        <p:spPr>
          <a:xfrm>
            <a:off x="7126223" y="2260092"/>
            <a:ext cx="2042160" cy="893444"/>
          </a:xfrm>
          <a:custGeom>
            <a:avLst/>
            <a:gdLst/>
            <a:ahLst/>
            <a:cxnLst/>
            <a:rect l="l" t="t" r="r" b="b"/>
            <a:pathLst>
              <a:path w="2042159" h="893444">
                <a:moveTo>
                  <a:pt x="1595627" y="0"/>
                </a:moveTo>
                <a:lnTo>
                  <a:pt x="0" y="0"/>
                </a:lnTo>
                <a:lnTo>
                  <a:pt x="446531" y="446532"/>
                </a:lnTo>
                <a:lnTo>
                  <a:pt x="0" y="893063"/>
                </a:lnTo>
                <a:lnTo>
                  <a:pt x="1595627" y="893063"/>
                </a:lnTo>
                <a:lnTo>
                  <a:pt x="2042159" y="446532"/>
                </a:lnTo>
                <a:lnTo>
                  <a:pt x="1595627" y="0"/>
                </a:lnTo>
                <a:close/>
              </a:path>
            </a:pathLst>
          </a:custGeom>
          <a:solidFill>
            <a:srgbClr val="18A4BD"/>
          </a:solidFill>
        </p:spPr>
        <p:txBody>
          <a:bodyPr wrap="square" lIns="0" tIns="0" rIns="0" bIns="0" rtlCol="0"/>
          <a:lstStyle/>
          <a:p>
            <a:endParaRPr/>
          </a:p>
        </p:txBody>
      </p:sp>
      <p:sp>
        <p:nvSpPr>
          <p:cNvPr id="9" name="object 9"/>
          <p:cNvSpPr/>
          <p:nvPr/>
        </p:nvSpPr>
        <p:spPr>
          <a:xfrm>
            <a:off x="9194292" y="1831848"/>
            <a:ext cx="2042160" cy="894715"/>
          </a:xfrm>
          <a:custGeom>
            <a:avLst/>
            <a:gdLst/>
            <a:ahLst/>
            <a:cxnLst/>
            <a:rect l="l" t="t" r="r" b="b"/>
            <a:pathLst>
              <a:path w="2042159" h="894714">
                <a:moveTo>
                  <a:pt x="1594865" y="0"/>
                </a:moveTo>
                <a:lnTo>
                  <a:pt x="0" y="0"/>
                </a:lnTo>
                <a:lnTo>
                  <a:pt x="447293" y="447293"/>
                </a:lnTo>
                <a:lnTo>
                  <a:pt x="0" y="894588"/>
                </a:lnTo>
                <a:lnTo>
                  <a:pt x="1594865" y="894588"/>
                </a:lnTo>
                <a:lnTo>
                  <a:pt x="2042159" y="447293"/>
                </a:lnTo>
                <a:lnTo>
                  <a:pt x="1594865" y="0"/>
                </a:lnTo>
                <a:close/>
              </a:path>
            </a:pathLst>
          </a:custGeom>
          <a:solidFill>
            <a:srgbClr val="52C3CD"/>
          </a:solidFill>
        </p:spPr>
        <p:txBody>
          <a:bodyPr wrap="square" lIns="0" tIns="0" rIns="0" bIns="0" rtlCol="0"/>
          <a:lstStyle/>
          <a:p>
            <a:endParaRPr/>
          </a:p>
        </p:txBody>
      </p:sp>
      <p:sp>
        <p:nvSpPr>
          <p:cNvPr id="10" name="object 10"/>
          <p:cNvSpPr txBox="1"/>
          <p:nvPr/>
        </p:nvSpPr>
        <p:spPr>
          <a:xfrm>
            <a:off x="1422019" y="3754882"/>
            <a:ext cx="1181735" cy="453390"/>
          </a:xfrm>
          <a:prstGeom prst="rect">
            <a:avLst/>
          </a:prstGeom>
        </p:spPr>
        <p:txBody>
          <a:bodyPr vert="horz" wrap="square" lIns="0" tIns="12700" rIns="0" bIns="0" rtlCol="0">
            <a:spAutoFit/>
          </a:bodyPr>
          <a:lstStyle/>
          <a:p>
            <a:pPr marL="6985" algn="ctr">
              <a:lnSpc>
                <a:spcPct val="100000"/>
              </a:lnSpc>
              <a:spcBef>
                <a:spcPts val="100"/>
              </a:spcBef>
            </a:pPr>
            <a:r>
              <a:rPr sz="1400" b="1" spc="-65" dirty="0">
                <a:solidFill>
                  <a:srgbClr val="FFFFFF"/>
                </a:solidFill>
                <a:latin typeface="Arial"/>
                <a:cs typeface="Arial"/>
              </a:rPr>
              <a:t>DATA</a:t>
            </a:r>
            <a:endParaRPr sz="1400">
              <a:latin typeface="Arial"/>
              <a:cs typeface="Arial"/>
            </a:endParaRPr>
          </a:p>
          <a:p>
            <a:pPr algn="ctr">
              <a:lnSpc>
                <a:spcPct val="100000"/>
              </a:lnSpc>
              <a:spcBef>
                <a:spcPts val="5"/>
              </a:spcBef>
            </a:pPr>
            <a:r>
              <a:rPr sz="1400" b="1" spc="-5" dirty="0">
                <a:solidFill>
                  <a:srgbClr val="FFFFFF"/>
                </a:solidFill>
                <a:latin typeface="Arial"/>
                <a:cs typeface="Arial"/>
              </a:rPr>
              <a:t>COLLECTION</a:t>
            </a:r>
            <a:endParaRPr sz="1400">
              <a:latin typeface="Arial"/>
              <a:cs typeface="Arial"/>
            </a:endParaRPr>
          </a:p>
        </p:txBody>
      </p:sp>
      <p:sp>
        <p:nvSpPr>
          <p:cNvPr id="11" name="object 11"/>
          <p:cNvSpPr txBox="1"/>
          <p:nvPr/>
        </p:nvSpPr>
        <p:spPr>
          <a:xfrm>
            <a:off x="3693921" y="3353561"/>
            <a:ext cx="87630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Arial"/>
                <a:cs typeface="Arial"/>
              </a:rPr>
              <a:t>EXPLORE</a:t>
            </a:r>
            <a:endParaRPr sz="1400">
              <a:latin typeface="Arial"/>
              <a:cs typeface="Arial"/>
            </a:endParaRPr>
          </a:p>
        </p:txBody>
      </p:sp>
      <p:sp>
        <p:nvSpPr>
          <p:cNvPr id="12" name="object 12"/>
          <p:cNvSpPr txBox="1"/>
          <p:nvPr/>
        </p:nvSpPr>
        <p:spPr>
          <a:xfrm>
            <a:off x="5763259" y="2899918"/>
            <a:ext cx="63309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Arial"/>
                <a:cs typeface="Arial"/>
              </a:rPr>
              <a:t>CL</a:t>
            </a:r>
            <a:r>
              <a:rPr sz="1400" b="1" dirty="0">
                <a:solidFill>
                  <a:srgbClr val="FFFFFF"/>
                </a:solidFill>
                <a:latin typeface="Arial"/>
                <a:cs typeface="Arial"/>
              </a:rPr>
              <a:t>E</a:t>
            </a:r>
            <a:r>
              <a:rPr sz="1400" b="1" spc="-45" dirty="0">
                <a:solidFill>
                  <a:srgbClr val="FFFFFF"/>
                </a:solidFill>
                <a:latin typeface="Arial"/>
                <a:cs typeface="Arial"/>
              </a:rPr>
              <a:t>A</a:t>
            </a:r>
            <a:r>
              <a:rPr sz="1400" b="1" dirty="0">
                <a:solidFill>
                  <a:srgbClr val="FFFFFF"/>
                </a:solidFill>
                <a:latin typeface="Arial"/>
                <a:cs typeface="Arial"/>
              </a:rPr>
              <a:t>N</a:t>
            </a:r>
            <a:endParaRPr sz="1400">
              <a:latin typeface="Arial"/>
              <a:cs typeface="Arial"/>
            </a:endParaRPr>
          </a:p>
        </p:txBody>
      </p:sp>
      <p:sp>
        <p:nvSpPr>
          <p:cNvPr id="13" name="object 13"/>
          <p:cNvSpPr txBox="1"/>
          <p:nvPr/>
        </p:nvSpPr>
        <p:spPr>
          <a:xfrm>
            <a:off x="7799323" y="2472308"/>
            <a:ext cx="852805" cy="239395"/>
          </a:xfrm>
          <a:prstGeom prst="rect">
            <a:avLst/>
          </a:prstGeom>
        </p:spPr>
        <p:txBody>
          <a:bodyPr vert="horz" wrap="square" lIns="0" tIns="13335" rIns="0" bIns="0" rtlCol="0">
            <a:spAutoFit/>
          </a:bodyPr>
          <a:lstStyle/>
          <a:p>
            <a:pPr marL="12700">
              <a:lnSpc>
                <a:spcPct val="100000"/>
              </a:lnSpc>
              <a:spcBef>
                <a:spcPts val="105"/>
              </a:spcBef>
            </a:pPr>
            <a:r>
              <a:rPr sz="1400" b="1" spc="-45" dirty="0">
                <a:solidFill>
                  <a:srgbClr val="FFFFFF"/>
                </a:solidFill>
                <a:latin typeface="Arial"/>
                <a:cs typeface="Arial"/>
              </a:rPr>
              <a:t>A</a:t>
            </a:r>
            <a:r>
              <a:rPr sz="1400" b="1" dirty="0">
                <a:solidFill>
                  <a:srgbClr val="FFFFFF"/>
                </a:solidFill>
                <a:latin typeface="Arial"/>
                <a:cs typeface="Arial"/>
              </a:rPr>
              <a:t>N</a:t>
            </a:r>
            <a:r>
              <a:rPr sz="1400" b="1" spc="-30" dirty="0">
                <a:solidFill>
                  <a:srgbClr val="FFFFFF"/>
                </a:solidFill>
                <a:latin typeface="Arial"/>
                <a:cs typeface="Arial"/>
              </a:rPr>
              <a:t>A</a:t>
            </a:r>
            <a:r>
              <a:rPr sz="1400" b="1" spc="-140" dirty="0">
                <a:solidFill>
                  <a:srgbClr val="FFFFFF"/>
                </a:solidFill>
                <a:latin typeface="Arial"/>
                <a:cs typeface="Arial"/>
              </a:rPr>
              <a:t>L</a:t>
            </a:r>
            <a:r>
              <a:rPr sz="1400" b="1" dirty="0">
                <a:solidFill>
                  <a:srgbClr val="FFFFFF"/>
                </a:solidFill>
                <a:latin typeface="Arial"/>
                <a:cs typeface="Arial"/>
              </a:rPr>
              <a:t>Y</a:t>
            </a:r>
            <a:r>
              <a:rPr sz="1400" b="1" spc="5" dirty="0">
                <a:solidFill>
                  <a:srgbClr val="FFFFFF"/>
                </a:solidFill>
                <a:latin typeface="Arial"/>
                <a:cs typeface="Arial"/>
              </a:rPr>
              <a:t>S</a:t>
            </a:r>
            <a:r>
              <a:rPr sz="1400" b="1" dirty="0">
                <a:solidFill>
                  <a:srgbClr val="FFFFFF"/>
                </a:solidFill>
                <a:latin typeface="Arial"/>
                <a:cs typeface="Arial"/>
              </a:rPr>
              <a:t>E</a:t>
            </a:r>
            <a:endParaRPr sz="1400">
              <a:latin typeface="Arial"/>
              <a:cs typeface="Arial"/>
            </a:endParaRPr>
          </a:p>
        </p:txBody>
      </p:sp>
      <p:sp>
        <p:nvSpPr>
          <p:cNvPr id="14" name="object 14"/>
          <p:cNvSpPr txBox="1"/>
          <p:nvPr/>
        </p:nvSpPr>
        <p:spPr>
          <a:xfrm>
            <a:off x="9743693" y="2057476"/>
            <a:ext cx="122174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Arial"/>
                <a:cs typeface="Arial"/>
              </a:rPr>
              <a:t>CONCLUSION</a:t>
            </a:r>
            <a:endParaRPr sz="1400">
              <a:latin typeface="Arial"/>
              <a:cs typeface="Arial"/>
            </a:endParaRPr>
          </a:p>
        </p:txBody>
      </p:sp>
      <p:sp>
        <p:nvSpPr>
          <p:cNvPr id="15" name="object 15"/>
          <p:cNvSpPr txBox="1"/>
          <p:nvPr/>
        </p:nvSpPr>
        <p:spPr>
          <a:xfrm>
            <a:off x="932688" y="4495800"/>
            <a:ext cx="2056130" cy="1571625"/>
          </a:xfrm>
          <a:prstGeom prst="rect">
            <a:avLst/>
          </a:prstGeom>
          <a:solidFill>
            <a:srgbClr val="1A8EA9">
              <a:alpha val="30195"/>
            </a:srgbClr>
          </a:solidFill>
        </p:spPr>
        <p:txBody>
          <a:bodyPr vert="horz" wrap="square" lIns="0" tIns="6350" rIns="0" bIns="0" rtlCol="0">
            <a:spAutoFit/>
          </a:bodyPr>
          <a:lstStyle/>
          <a:p>
            <a:pPr>
              <a:lnSpc>
                <a:spcPct val="100000"/>
              </a:lnSpc>
              <a:spcBef>
                <a:spcPts val="50"/>
              </a:spcBef>
            </a:pPr>
            <a:endParaRPr sz="1700">
              <a:latin typeface="Times New Roman"/>
              <a:cs typeface="Times New Roman"/>
            </a:endParaRPr>
          </a:p>
          <a:p>
            <a:pPr marL="262890" marR="441959">
              <a:lnSpc>
                <a:spcPct val="100000"/>
              </a:lnSpc>
            </a:pPr>
            <a:r>
              <a:rPr sz="1200" dirty="0">
                <a:latin typeface="Arial"/>
                <a:cs typeface="Arial"/>
              </a:rPr>
              <a:t>COLLECT</a:t>
            </a:r>
            <a:r>
              <a:rPr sz="1200" spc="-110" dirty="0">
                <a:latin typeface="Arial"/>
                <a:cs typeface="Arial"/>
              </a:rPr>
              <a:t> </a:t>
            </a:r>
            <a:r>
              <a:rPr sz="1200" spc="-5" dirty="0">
                <a:latin typeface="Arial"/>
                <a:cs typeface="Arial"/>
              </a:rPr>
              <a:t>USEFUL  </a:t>
            </a:r>
            <a:r>
              <a:rPr sz="1200" spc="-40" dirty="0">
                <a:latin typeface="Arial"/>
                <a:cs typeface="Arial"/>
              </a:rPr>
              <a:t>DATA</a:t>
            </a:r>
            <a:endParaRPr sz="1200">
              <a:latin typeface="Arial"/>
              <a:cs typeface="Arial"/>
            </a:endParaRPr>
          </a:p>
        </p:txBody>
      </p:sp>
      <p:sp>
        <p:nvSpPr>
          <p:cNvPr id="16" name="object 16"/>
          <p:cNvSpPr txBox="1"/>
          <p:nvPr/>
        </p:nvSpPr>
        <p:spPr>
          <a:xfrm>
            <a:off x="2988564" y="4084320"/>
            <a:ext cx="2042160" cy="1983105"/>
          </a:xfrm>
          <a:prstGeom prst="rect">
            <a:avLst/>
          </a:prstGeom>
          <a:solidFill>
            <a:srgbClr val="186391">
              <a:alpha val="39999"/>
            </a:srgbClr>
          </a:solidFill>
        </p:spPr>
        <p:txBody>
          <a:bodyPr vert="horz" wrap="square" lIns="0" tIns="635" rIns="0" bIns="0" rtlCol="0">
            <a:spAutoFit/>
          </a:bodyPr>
          <a:lstStyle/>
          <a:p>
            <a:pPr>
              <a:lnSpc>
                <a:spcPct val="100000"/>
              </a:lnSpc>
              <a:spcBef>
                <a:spcPts val="5"/>
              </a:spcBef>
            </a:pPr>
            <a:endParaRPr sz="1650">
              <a:latin typeface="Times New Roman"/>
              <a:cs typeface="Times New Roman"/>
            </a:endParaRPr>
          </a:p>
          <a:p>
            <a:pPr marL="397510" marR="358775" indent="81915">
              <a:lnSpc>
                <a:spcPct val="100000"/>
              </a:lnSpc>
            </a:pPr>
            <a:r>
              <a:rPr sz="1200" spc="-5" dirty="0">
                <a:latin typeface="Arial"/>
                <a:cs typeface="Arial"/>
              </a:rPr>
              <a:t>CONDUCT EDA  </a:t>
            </a:r>
            <a:r>
              <a:rPr sz="1200" dirty="0">
                <a:latin typeface="Arial"/>
                <a:cs typeface="Arial"/>
              </a:rPr>
              <a:t>( </a:t>
            </a:r>
            <a:r>
              <a:rPr sz="1200" spc="-15" dirty="0">
                <a:latin typeface="Arial"/>
                <a:cs typeface="Arial"/>
              </a:rPr>
              <a:t>EXPLORATORY  </a:t>
            </a:r>
            <a:r>
              <a:rPr sz="1200" spc="-40" dirty="0">
                <a:latin typeface="Arial"/>
                <a:cs typeface="Arial"/>
              </a:rPr>
              <a:t>DATA </a:t>
            </a:r>
            <a:r>
              <a:rPr sz="1200" spc="-15" dirty="0">
                <a:latin typeface="Arial"/>
                <a:cs typeface="Arial"/>
              </a:rPr>
              <a:t>ANALYSIS</a:t>
            </a:r>
            <a:r>
              <a:rPr sz="1200" spc="-160" dirty="0">
                <a:latin typeface="Arial"/>
                <a:cs typeface="Arial"/>
              </a:rPr>
              <a:t> </a:t>
            </a:r>
            <a:r>
              <a:rPr sz="1200" dirty="0">
                <a:latin typeface="Arial"/>
                <a:cs typeface="Arial"/>
              </a:rPr>
              <a:t>)</a:t>
            </a:r>
            <a:endParaRPr sz="1200">
              <a:latin typeface="Arial"/>
              <a:cs typeface="Arial"/>
            </a:endParaRPr>
          </a:p>
        </p:txBody>
      </p:sp>
      <p:sp>
        <p:nvSpPr>
          <p:cNvPr id="17" name="object 17"/>
          <p:cNvSpPr txBox="1"/>
          <p:nvPr/>
        </p:nvSpPr>
        <p:spPr>
          <a:xfrm>
            <a:off x="5030723" y="3688079"/>
            <a:ext cx="2068195" cy="2379345"/>
          </a:xfrm>
          <a:prstGeom prst="rect">
            <a:avLst/>
          </a:prstGeom>
          <a:solidFill>
            <a:srgbClr val="0486AE">
              <a:alpha val="50195"/>
            </a:srgbClr>
          </a:solidFill>
        </p:spPr>
        <p:txBody>
          <a:bodyPr vert="horz" wrap="square" lIns="0" tIns="1905" rIns="0" bIns="0" rtlCol="0">
            <a:spAutoFit/>
          </a:bodyPr>
          <a:lstStyle/>
          <a:p>
            <a:pPr>
              <a:lnSpc>
                <a:spcPct val="100000"/>
              </a:lnSpc>
              <a:spcBef>
                <a:spcPts val="15"/>
              </a:spcBef>
            </a:pPr>
            <a:endParaRPr sz="1450">
              <a:latin typeface="Times New Roman"/>
              <a:cs typeface="Times New Roman"/>
            </a:endParaRPr>
          </a:p>
          <a:p>
            <a:pPr marL="315595" marR="258445" indent="1905" algn="ctr">
              <a:lnSpc>
                <a:spcPct val="100000"/>
              </a:lnSpc>
              <a:spcBef>
                <a:spcPts val="5"/>
              </a:spcBef>
            </a:pPr>
            <a:r>
              <a:rPr sz="1200" spc="-5" dirty="0">
                <a:latin typeface="Arial"/>
                <a:cs typeface="Arial"/>
              </a:rPr>
              <a:t>USE </a:t>
            </a:r>
            <a:r>
              <a:rPr sz="1200" spc="-15" dirty="0">
                <a:latin typeface="Arial"/>
                <a:cs typeface="Arial"/>
              </a:rPr>
              <a:t>VARIOUS  </a:t>
            </a:r>
            <a:r>
              <a:rPr sz="1200" spc="-5" dirty="0">
                <a:latin typeface="Arial"/>
                <a:cs typeface="Arial"/>
              </a:rPr>
              <a:t>CLEANING  </a:t>
            </a:r>
            <a:r>
              <a:rPr sz="1200" dirty="0">
                <a:latin typeface="Arial"/>
                <a:cs typeface="Arial"/>
              </a:rPr>
              <a:t>METHODS </a:t>
            </a:r>
            <a:r>
              <a:rPr sz="1200" spc="-10" dirty="0">
                <a:latin typeface="Arial"/>
                <a:cs typeface="Arial"/>
              </a:rPr>
              <a:t>TO</a:t>
            </a:r>
            <a:r>
              <a:rPr sz="1200" spc="-114" dirty="0">
                <a:latin typeface="Arial"/>
                <a:cs typeface="Arial"/>
              </a:rPr>
              <a:t> </a:t>
            </a:r>
            <a:r>
              <a:rPr sz="1200" spc="-5" dirty="0">
                <a:latin typeface="Arial"/>
                <a:cs typeface="Arial"/>
              </a:rPr>
              <a:t>MAKE  </a:t>
            </a:r>
            <a:r>
              <a:rPr sz="1200" dirty="0">
                <a:latin typeface="Arial"/>
                <a:cs typeface="Arial"/>
              </a:rPr>
              <a:t>THE </a:t>
            </a:r>
            <a:r>
              <a:rPr sz="1200" spc="-40" dirty="0">
                <a:latin typeface="Arial"/>
                <a:cs typeface="Arial"/>
              </a:rPr>
              <a:t>DATA </a:t>
            </a:r>
            <a:r>
              <a:rPr sz="1200" spc="-5" dirty="0">
                <a:latin typeface="Arial"/>
                <a:cs typeface="Arial"/>
              </a:rPr>
              <a:t>MORE  </a:t>
            </a:r>
            <a:r>
              <a:rPr sz="1200" dirty="0">
                <a:latin typeface="Arial"/>
                <a:cs typeface="Arial"/>
              </a:rPr>
              <a:t>CONSISTENT</a:t>
            </a:r>
            <a:endParaRPr sz="1200">
              <a:latin typeface="Arial"/>
              <a:cs typeface="Arial"/>
            </a:endParaRPr>
          </a:p>
        </p:txBody>
      </p:sp>
      <p:sp>
        <p:nvSpPr>
          <p:cNvPr id="18" name="object 18"/>
          <p:cNvSpPr txBox="1"/>
          <p:nvPr/>
        </p:nvSpPr>
        <p:spPr>
          <a:xfrm>
            <a:off x="7098792" y="3246120"/>
            <a:ext cx="2070100" cy="2821305"/>
          </a:xfrm>
          <a:prstGeom prst="rect">
            <a:avLst/>
          </a:prstGeom>
          <a:solidFill>
            <a:srgbClr val="18A4BD">
              <a:alpha val="59999"/>
            </a:srgbClr>
          </a:solidFill>
        </p:spPr>
        <p:txBody>
          <a:bodyPr vert="horz" wrap="square" lIns="0" tIns="5080" rIns="0" bIns="0" rtlCol="0">
            <a:spAutoFit/>
          </a:bodyPr>
          <a:lstStyle/>
          <a:p>
            <a:pPr>
              <a:lnSpc>
                <a:spcPct val="100000"/>
              </a:lnSpc>
              <a:spcBef>
                <a:spcPts val="40"/>
              </a:spcBef>
            </a:pPr>
            <a:endParaRPr sz="1550">
              <a:latin typeface="Times New Roman"/>
              <a:cs typeface="Times New Roman"/>
            </a:endParaRPr>
          </a:p>
          <a:p>
            <a:pPr marL="315595" marR="265430" indent="1905" algn="ctr">
              <a:lnSpc>
                <a:spcPct val="100000"/>
              </a:lnSpc>
            </a:pPr>
            <a:r>
              <a:rPr sz="1200" dirty="0">
                <a:latin typeface="Arial"/>
                <a:cs typeface="Arial"/>
              </a:rPr>
              <a:t>LINEAR  REGRESSION IS  </a:t>
            </a:r>
            <a:r>
              <a:rPr sz="1200" spc="-5" dirty="0">
                <a:latin typeface="Arial"/>
                <a:cs typeface="Arial"/>
              </a:rPr>
              <a:t>USED </a:t>
            </a:r>
            <a:r>
              <a:rPr sz="1200" spc="-10" dirty="0">
                <a:latin typeface="Arial"/>
                <a:cs typeface="Arial"/>
              </a:rPr>
              <a:t>TO </a:t>
            </a:r>
            <a:r>
              <a:rPr sz="1200" dirty="0">
                <a:latin typeface="Arial"/>
                <a:cs typeface="Arial"/>
              </a:rPr>
              <a:t>PREDICT  THE </a:t>
            </a:r>
            <a:r>
              <a:rPr sz="1200" spc="-5" dirty="0">
                <a:latin typeface="Arial"/>
                <a:cs typeface="Arial"/>
              </a:rPr>
              <a:t>FUTURE</a:t>
            </a:r>
            <a:r>
              <a:rPr sz="1200" spc="-70" dirty="0">
                <a:latin typeface="Arial"/>
                <a:cs typeface="Arial"/>
              </a:rPr>
              <a:t> </a:t>
            </a:r>
            <a:r>
              <a:rPr sz="1200" spc="-35" dirty="0">
                <a:latin typeface="Arial"/>
                <a:cs typeface="Arial"/>
              </a:rPr>
              <a:t>STATE  </a:t>
            </a:r>
            <a:r>
              <a:rPr sz="1200" spc="10" dirty="0">
                <a:latin typeface="Arial"/>
                <a:cs typeface="Arial"/>
              </a:rPr>
              <a:t>WITH </a:t>
            </a:r>
            <a:r>
              <a:rPr sz="1200" dirty="0">
                <a:latin typeface="Arial"/>
                <a:cs typeface="Arial"/>
              </a:rPr>
              <a:t>TIME AND  PROVIDE </a:t>
            </a:r>
            <a:r>
              <a:rPr sz="1200" spc="-5" dirty="0">
                <a:latin typeface="Arial"/>
                <a:cs typeface="Arial"/>
              </a:rPr>
              <a:t>USEFUL  </a:t>
            </a:r>
            <a:r>
              <a:rPr sz="1200" dirty="0">
                <a:latin typeface="Arial"/>
                <a:cs typeface="Arial"/>
              </a:rPr>
              <a:t>INSIGHT </a:t>
            </a:r>
            <a:r>
              <a:rPr sz="1200" spc="-5" dirty="0">
                <a:latin typeface="Arial"/>
                <a:cs typeface="Arial"/>
              </a:rPr>
              <a:t>INTO </a:t>
            </a:r>
            <a:r>
              <a:rPr sz="1200" dirty="0">
                <a:latin typeface="Arial"/>
                <a:cs typeface="Arial"/>
              </a:rPr>
              <a:t>THE  </a:t>
            </a:r>
            <a:r>
              <a:rPr sz="1200" spc="-10" dirty="0">
                <a:latin typeface="Arial"/>
                <a:cs typeface="Arial"/>
              </a:rPr>
              <a:t>MATTER</a:t>
            </a:r>
            <a:endParaRPr sz="1200">
              <a:latin typeface="Arial"/>
              <a:cs typeface="Arial"/>
            </a:endParaRPr>
          </a:p>
        </p:txBody>
      </p:sp>
      <p:sp>
        <p:nvSpPr>
          <p:cNvPr id="19" name="object 19"/>
          <p:cNvSpPr txBox="1"/>
          <p:nvPr/>
        </p:nvSpPr>
        <p:spPr>
          <a:xfrm>
            <a:off x="9168383" y="3276346"/>
            <a:ext cx="2105025" cy="1671955"/>
          </a:xfrm>
          <a:prstGeom prst="rect">
            <a:avLst/>
          </a:prstGeom>
        </p:spPr>
        <p:txBody>
          <a:bodyPr vert="horz" wrap="square" lIns="0" tIns="12700" rIns="0" bIns="0" rtlCol="0">
            <a:spAutoFit/>
          </a:bodyPr>
          <a:lstStyle/>
          <a:p>
            <a:pPr marL="277495" marR="294005" indent="5080" algn="ctr">
              <a:lnSpc>
                <a:spcPct val="100000"/>
              </a:lnSpc>
              <a:spcBef>
                <a:spcPts val="100"/>
              </a:spcBef>
            </a:pPr>
            <a:r>
              <a:rPr sz="1200" spc="20" dirty="0">
                <a:latin typeface="Arial"/>
                <a:cs typeface="Arial"/>
              </a:rPr>
              <a:t>WE </a:t>
            </a:r>
            <a:r>
              <a:rPr sz="1200" spc="-5" dirty="0">
                <a:latin typeface="Arial"/>
                <a:cs typeface="Arial"/>
              </a:rPr>
              <a:t>ARRIVE </a:t>
            </a:r>
            <a:r>
              <a:rPr sz="1200" spc="-45" dirty="0">
                <a:latin typeface="Arial"/>
                <a:cs typeface="Arial"/>
              </a:rPr>
              <a:t>AT </a:t>
            </a:r>
            <a:r>
              <a:rPr sz="1200" dirty="0">
                <a:latin typeface="Arial"/>
                <a:cs typeface="Arial"/>
              </a:rPr>
              <a:t>A  </a:t>
            </a:r>
            <a:r>
              <a:rPr sz="1200" spc="-5" dirty="0">
                <a:latin typeface="Arial"/>
                <a:cs typeface="Arial"/>
              </a:rPr>
              <a:t>CONCLUSION  </a:t>
            </a:r>
            <a:r>
              <a:rPr sz="1200" dirty="0">
                <a:latin typeface="Arial"/>
                <a:cs typeface="Arial"/>
              </a:rPr>
              <a:t>BASED ON </a:t>
            </a:r>
            <a:r>
              <a:rPr sz="1200" spc="-5" dirty="0">
                <a:latin typeface="Arial"/>
                <a:cs typeface="Arial"/>
              </a:rPr>
              <a:t>OUR  </a:t>
            </a:r>
            <a:r>
              <a:rPr sz="1200" spc="-15" dirty="0">
                <a:latin typeface="Arial"/>
                <a:cs typeface="Arial"/>
              </a:rPr>
              <a:t>ANALYTIC  </a:t>
            </a:r>
            <a:r>
              <a:rPr sz="1200" dirty="0">
                <a:latin typeface="Arial"/>
                <a:cs typeface="Arial"/>
              </a:rPr>
              <a:t>METHODS </a:t>
            </a:r>
            <a:r>
              <a:rPr sz="1200" spc="-20" dirty="0">
                <a:latin typeface="Arial"/>
                <a:cs typeface="Arial"/>
              </a:rPr>
              <a:t>THAT  </a:t>
            </a:r>
            <a:r>
              <a:rPr sz="1200" dirty="0">
                <a:latin typeface="Arial"/>
                <a:cs typeface="Arial"/>
              </a:rPr>
              <a:t>PROVIDES A  SOLUTION FOR</a:t>
            </a:r>
            <a:r>
              <a:rPr sz="1200" spc="-90" dirty="0">
                <a:latin typeface="Arial"/>
                <a:cs typeface="Arial"/>
              </a:rPr>
              <a:t> </a:t>
            </a:r>
            <a:r>
              <a:rPr sz="1200" spc="-5" dirty="0">
                <a:latin typeface="Arial"/>
                <a:cs typeface="Arial"/>
              </a:rPr>
              <a:t>OUR  </a:t>
            </a:r>
            <a:r>
              <a:rPr sz="1200" dirty="0">
                <a:latin typeface="Arial"/>
                <a:cs typeface="Arial"/>
              </a:rPr>
              <a:t>PROBLEM  </a:t>
            </a:r>
            <a:r>
              <a:rPr sz="1200" spc="-20" dirty="0">
                <a:latin typeface="Arial"/>
                <a:cs typeface="Arial"/>
              </a:rPr>
              <a:t>STATEMENT</a:t>
            </a:r>
            <a:endParaRPr sz="1200">
              <a:latin typeface="Arial"/>
              <a:cs typeface="Arial"/>
            </a:endParaRPr>
          </a:p>
        </p:txBody>
      </p:sp>
      <p:sp>
        <p:nvSpPr>
          <p:cNvPr id="20" name="object 20"/>
          <p:cNvSpPr/>
          <p:nvPr/>
        </p:nvSpPr>
        <p:spPr>
          <a:xfrm>
            <a:off x="9792207" y="5003546"/>
            <a:ext cx="894080" cy="983615"/>
          </a:xfrm>
          <a:custGeom>
            <a:avLst/>
            <a:gdLst/>
            <a:ahLst/>
            <a:cxnLst/>
            <a:rect l="l" t="t" r="r" b="b"/>
            <a:pathLst>
              <a:path w="894079" h="983614">
                <a:moveTo>
                  <a:pt x="772112" y="451103"/>
                </a:moveTo>
                <a:lnTo>
                  <a:pt x="346583" y="451103"/>
                </a:lnTo>
                <a:lnTo>
                  <a:pt x="367792" y="975613"/>
                </a:lnTo>
                <a:lnTo>
                  <a:pt x="556260" y="983411"/>
                </a:lnTo>
                <a:lnTo>
                  <a:pt x="535177" y="464184"/>
                </a:lnTo>
                <a:lnTo>
                  <a:pt x="782243" y="464184"/>
                </a:lnTo>
                <a:lnTo>
                  <a:pt x="772112" y="451103"/>
                </a:lnTo>
                <a:close/>
              </a:path>
              <a:path w="894079" h="983614">
                <a:moveTo>
                  <a:pt x="782243" y="464184"/>
                </a:moveTo>
                <a:lnTo>
                  <a:pt x="535177" y="464184"/>
                </a:lnTo>
                <a:lnTo>
                  <a:pt x="739267" y="727481"/>
                </a:lnTo>
                <a:lnTo>
                  <a:pt x="893572" y="607923"/>
                </a:lnTo>
                <a:lnTo>
                  <a:pt x="782243" y="464184"/>
                </a:lnTo>
                <a:close/>
              </a:path>
              <a:path w="894079" h="983614">
                <a:moveTo>
                  <a:pt x="217424" y="269747"/>
                </a:moveTo>
                <a:lnTo>
                  <a:pt x="0" y="567689"/>
                </a:lnTo>
                <a:lnTo>
                  <a:pt x="165481" y="699325"/>
                </a:lnTo>
                <a:lnTo>
                  <a:pt x="346583" y="451103"/>
                </a:lnTo>
                <a:lnTo>
                  <a:pt x="772112" y="451103"/>
                </a:lnTo>
                <a:lnTo>
                  <a:pt x="632829" y="271271"/>
                </a:lnTo>
                <a:lnTo>
                  <a:pt x="219328" y="271271"/>
                </a:lnTo>
                <a:lnTo>
                  <a:pt x="217424" y="269747"/>
                </a:lnTo>
                <a:close/>
              </a:path>
              <a:path w="894079" h="983614">
                <a:moveTo>
                  <a:pt x="422275" y="0"/>
                </a:moveTo>
                <a:lnTo>
                  <a:pt x="219328" y="271271"/>
                </a:lnTo>
                <a:lnTo>
                  <a:pt x="632829" y="271271"/>
                </a:lnTo>
                <a:lnTo>
                  <a:pt x="552958" y="168147"/>
                </a:lnTo>
                <a:lnTo>
                  <a:pt x="553212" y="167766"/>
                </a:lnTo>
                <a:lnTo>
                  <a:pt x="422275" y="0"/>
                </a:lnTo>
                <a:close/>
              </a:path>
            </a:pathLst>
          </a:custGeom>
          <a:solidFill>
            <a:srgbClr val="52C3CD">
              <a:alpha val="50195"/>
            </a:srgbClr>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prstGeom prst="rect">
            <a:avLst/>
          </a:prstGeom>
        </p:spPr>
        <p:txBody>
          <a:bodyPr/>
          <a:lstStyle/>
          <a:p>
            <a:r>
              <a:rPr lang="en-US" dirty="0" smtClean="0"/>
              <a:t>1. DATA COLLECTION</a:t>
            </a:r>
            <a:endParaRPr lang="en-US" dirty="0"/>
          </a:p>
        </p:txBody>
      </p:sp>
      <p:sp>
        <p:nvSpPr>
          <p:cNvPr id="3" name="Rectangle 2">
            <a:extLst>
              <a:ext uri="{FF2B5EF4-FFF2-40B4-BE49-F238E27FC236}">
                <a16:creationId xmlns:a16="http://schemas.microsoft.com/office/drawing/2014/main" xmlns="" id="{F85D84FB-B9AD-451C-B829-31C0171022DC}"/>
              </a:ext>
            </a:extLst>
          </p:cNvPr>
          <p:cNvSpPr/>
          <p:nvPr/>
        </p:nvSpPr>
        <p:spPr>
          <a:xfrm>
            <a:off x="0" y="2881510"/>
            <a:ext cx="12192000" cy="205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700" dirty="0" smtClean="0"/>
              <a:t> </a:t>
            </a:r>
            <a:endParaRPr lang="ko-KR" altLang="en-US" sz="2700" dirty="0"/>
          </a:p>
        </p:txBody>
      </p:sp>
      <p:sp>
        <p:nvSpPr>
          <p:cNvPr id="4" name="Oval 3">
            <a:extLst>
              <a:ext uri="{FF2B5EF4-FFF2-40B4-BE49-F238E27FC236}">
                <a16:creationId xmlns:a16="http://schemas.microsoft.com/office/drawing/2014/main" xmlns="" id="{B876A8B0-F0B1-42BF-8A04-031CD38047D4}"/>
              </a:ext>
            </a:extLst>
          </p:cNvPr>
          <p:cNvSpPr/>
          <p:nvPr/>
        </p:nvSpPr>
        <p:spPr>
          <a:xfrm>
            <a:off x="1040349" y="2258017"/>
            <a:ext cx="1260000" cy="1260000"/>
          </a:xfrm>
          <a:prstGeom prst="ellipse">
            <a:avLst/>
          </a:prstGeom>
          <a:solidFill>
            <a:schemeClr val="accent1"/>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a16="http://schemas.microsoft.com/office/drawing/2014/main" xmlns="" id="{5F91A248-0092-4FFA-9BC8-2BB7FCCE3FA7}"/>
              </a:ext>
            </a:extLst>
          </p:cNvPr>
          <p:cNvSpPr/>
          <p:nvPr/>
        </p:nvSpPr>
        <p:spPr>
          <a:xfrm>
            <a:off x="1040349" y="4264854"/>
            <a:ext cx="1260000" cy="1260000"/>
          </a:xfrm>
          <a:prstGeom prst="ellipse">
            <a:avLst/>
          </a:prstGeom>
          <a:solidFill>
            <a:schemeClr val="accent3"/>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Plus 7">
            <a:extLst>
              <a:ext uri="{FF2B5EF4-FFF2-40B4-BE49-F238E27FC236}">
                <a16:creationId xmlns:a16="http://schemas.microsoft.com/office/drawing/2014/main" xmlns="" id="{11C3043C-D25A-43CF-AD35-55248B7A5FB6}"/>
              </a:ext>
            </a:extLst>
          </p:cNvPr>
          <p:cNvSpPr/>
          <p:nvPr/>
        </p:nvSpPr>
        <p:spPr>
          <a:xfrm>
            <a:off x="1321126" y="3534320"/>
            <a:ext cx="698446" cy="69844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a16="http://schemas.microsoft.com/office/drawing/2014/main" xmlns="" id="{71CCD7FC-BBF6-4FDA-AE2A-B92608B25595}"/>
              </a:ext>
            </a:extLst>
          </p:cNvPr>
          <p:cNvSpPr/>
          <p:nvPr/>
        </p:nvSpPr>
        <p:spPr>
          <a:xfrm>
            <a:off x="3888020" y="2757507"/>
            <a:ext cx="2304256" cy="2304256"/>
          </a:xfrm>
          <a:prstGeom prst="ellipse">
            <a:avLst/>
          </a:prstGeom>
          <a:solidFill>
            <a:schemeClr val="accent4"/>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xmlns="" id="{98809E9A-1E34-43B3-98EB-0F9EA7527CD5}"/>
              </a:ext>
            </a:extLst>
          </p:cNvPr>
          <p:cNvSpPr txBox="1"/>
          <p:nvPr/>
        </p:nvSpPr>
        <p:spPr>
          <a:xfrm>
            <a:off x="6178387" y="3018527"/>
            <a:ext cx="4576264" cy="523220"/>
          </a:xfrm>
          <a:prstGeom prst="rect">
            <a:avLst/>
          </a:prstGeom>
          <a:noFill/>
        </p:spPr>
        <p:txBody>
          <a:bodyPr wrap="square" rtlCol="0">
            <a:spAutoFit/>
          </a:bodyPr>
          <a:lstStyle/>
          <a:p>
            <a:r>
              <a:rPr lang="en-US" altLang="ko-KR" sz="2800" dirty="0" smtClean="0">
                <a:solidFill>
                  <a:schemeClr val="accent4"/>
                </a:solidFill>
                <a:cs typeface="Arial" pitchFamily="34" charset="0"/>
              </a:rPr>
              <a:t>Our datasets</a:t>
            </a:r>
            <a:endParaRPr lang="ko-KR" altLang="en-US" sz="2800" dirty="0">
              <a:solidFill>
                <a:schemeClr val="accent4"/>
              </a:solidFill>
              <a:cs typeface="Arial" pitchFamily="34" charset="0"/>
            </a:endParaRPr>
          </a:p>
        </p:txBody>
      </p:sp>
      <p:sp>
        <p:nvSpPr>
          <p:cNvPr id="9" name="TextBox 8">
            <a:extLst>
              <a:ext uri="{FF2B5EF4-FFF2-40B4-BE49-F238E27FC236}">
                <a16:creationId xmlns:a16="http://schemas.microsoft.com/office/drawing/2014/main" xmlns="" id="{9EC4C05D-D04F-49D5-9FE0-663ACF7F82B8}"/>
              </a:ext>
            </a:extLst>
          </p:cNvPr>
          <p:cNvSpPr txBox="1"/>
          <p:nvPr/>
        </p:nvSpPr>
        <p:spPr>
          <a:xfrm>
            <a:off x="6230983" y="3540034"/>
            <a:ext cx="5961017" cy="1815882"/>
          </a:xfrm>
          <a:prstGeom prst="rect">
            <a:avLst/>
          </a:prstGeom>
          <a:noFill/>
        </p:spPr>
        <p:txBody>
          <a:bodyPr wrap="square" rtlCol="0">
            <a:spAutoFit/>
          </a:bodyPr>
          <a:lstStyle/>
          <a:p>
            <a:pPr lvl="0">
              <a:buFont typeface="Arial" pitchFamily="34" charset="0"/>
              <a:buChar char="•"/>
            </a:pPr>
            <a:r>
              <a:rPr lang="en-IN" sz="1400" dirty="0" smtClean="0">
                <a:solidFill>
                  <a:schemeClr val="bg1"/>
                </a:solidFill>
              </a:rPr>
              <a:t>Crime against Women during 2001-2012</a:t>
            </a:r>
          </a:p>
          <a:p>
            <a:pPr lvl="0">
              <a:buFont typeface="Arial" pitchFamily="34" charset="0"/>
              <a:buChar char="•"/>
            </a:pPr>
            <a:r>
              <a:rPr lang="en-IN" sz="1400" dirty="0" smtClean="0">
                <a:solidFill>
                  <a:schemeClr val="bg1"/>
                </a:solidFill>
              </a:rPr>
              <a:t>World crime against women statistics </a:t>
            </a:r>
          </a:p>
          <a:p>
            <a:pPr lvl="0">
              <a:buFont typeface="Arial" pitchFamily="34" charset="0"/>
              <a:buChar char="•"/>
            </a:pPr>
            <a:r>
              <a:rPr lang="en-IN" sz="1400" dirty="0" smtClean="0">
                <a:solidFill>
                  <a:schemeClr val="bg1"/>
                </a:solidFill>
              </a:rPr>
              <a:t> District-wise crimes committed against Women during 2001-2012</a:t>
            </a:r>
          </a:p>
          <a:p>
            <a:pPr lvl="0">
              <a:buFont typeface="Arial" pitchFamily="34" charset="0"/>
              <a:buChar char="•"/>
            </a:pPr>
            <a:r>
              <a:rPr lang="en-IN" sz="1400" dirty="0" smtClean="0">
                <a:solidFill>
                  <a:schemeClr val="bg1"/>
                </a:solidFill>
              </a:rPr>
              <a:t>Age and sex wise persons arrested under crime against women         during 2012</a:t>
            </a:r>
          </a:p>
          <a:p>
            <a:pPr lvl="0">
              <a:buFont typeface="Arial" pitchFamily="34" charset="0"/>
              <a:buChar char="•"/>
            </a:pPr>
            <a:r>
              <a:rPr lang="en-IN" sz="1400" dirty="0" smtClean="0">
                <a:solidFill>
                  <a:schemeClr val="bg1"/>
                </a:solidFill>
              </a:rPr>
              <a:t>Persons arrested under crime against Women during 2001-2012.</a:t>
            </a:r>
          </a:p>
          <a:p>
            <a:pPr>
              <a:buFont typeface="Arial" pitchFamily="34" charset="0"/>
              <a:buChar char="•"/>
            </a:pPr>
            <a:r>
              <a:rPr lang="en-IN" sz="1400" dirty="0" smtClean="0">
                <a:solidFill>
                  <a:schemeClr val="bg1"/>
                </a:solidFill>
              </a:rPr>
              <a:t> </a:t>
            </a:r>
          </a:p>
          <a:p>
            <a:endParaRPr lang="en-US" altLang="ko-KR" sz="1400" dirty="0">
              <a:solidFill>
                <a:schemeClr val="bg1"/>
              </a:solidFill>
              <a:cs typeface="Arial" pitchFamily="34" charset="0"/>
            </a:endParaRPr>
          </a:p>
        </p:txBody>
      </p:sp>
      <p:sp>
        <p:nvSpPr>
          <p:cNvPr id="10" name="Equal 10">
            <a:extLst>
              <a:ext uri="{FF2B5EF4-FFF2-40B4-BE49-F238E27FC236}">
                <a16:creationId xmlns:a16="http://schemas.microsoft.com/office/drawing/2014/main" xmlns="" id="{CE62953F-05A7-46F6-9AD3-7BC00397F0F2}"/>
              </a:ext>
            </a:extLst>
          </p:cNvPr>
          <p:cNvSpPr/>
          <p:nvPr/>
        </p:nvSpPr>
        <p:spPr>
          <a:xfrm>
            <a:off x="2626307" y="3559999"/>
            <a:ext cx="647088" cy="647088"/>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a16="http://schemas.microsoft.com/office/drawing/2014/main" xmlns="" id="{C336D2BC-9E0C-498C-890B-EB242CB1C671}"/>
              </a:ext>
            </a:extLst>
          </p:cNvPr>
          <p:cNvSpPr txBox="1"/>
          <p:nvPr/>
        </p:nvSpPr>
        <p:spPr>
          <a:xfrm>
            <a:off x="3940271" y="3524040"/>
            <a:ext cx="2304258" cy="707886"/>
          </a:xfrm>
          <a:prstGeom prst="rect">
            <a:avLst/>
          </a:prstGeom>
          <a:noFill/>
        </p:spPr>
        <p:txBody>
          <a:bodyPr wrap="square" rtlCol="0">
            <a:spAutoFit/>
          </a:bodyPr>
          <a:lstStyle/>
          <a:p>
            <a:pPr algn="ctr"/>
            <a:r>
              <a:rPr lang="en-US" altLang="ko-KR" sz="2000" b="1" dirty="0" smtClean="0">
                <a:solidFill>
                  <a:schemeClr val="tx1">
                    <a:lumMod val="75000"/>
                    <a:lumOff val="25000"/>
                  </a:schemeClr>
                </a:solidFill>
                <a:cs typeface="Arial" pitchFamily="34" charset="0"/>
              </a:rPr>
              <a:t>DATA COLLECTION</a:t>
            </a:r>
            <a:endParaRPr lang="ko-KR" altLang="en-US" sz="2000" b="1" dirty="0">
              <a:solidFill>
                <a:schemeClr val="tx1">
                  <a:lumMod val="75000"/>
                  <a:lumOff val="25000"/>
                </a:schemeClr>
              </a:solidFill>
              <a:cs typeface="Arial" pitchFamily="34" charset="0"/>
            </a:endParaRPr>
          </a:p>
        </p:txBody>
      </p:sp>
      <p:grpSp>
        <p:nvGrpSpPr>
          <p:cNvPr id="12" name="Group 11">
            <a:extLst>
              <a:ext uri="{FF2B5EF4-FFF2-40B4-BE49-F238E27FC236}">
                <a16:creationId xmlns:a16="http://schemas.microsoft.com/office/drawing/2014/main" xmlns="" id="{7BDC50C0-6694-4C3B-B598-1ECAE5295725}"/>
              </a:ext>
            </a:extLst>
          </p:cNvPr>
          <p:cNvGrpSpPr/>
          <p:nvPr/>
        </p:nvGrpSpPr>
        <p:grpSpPr>
          <a:xfrm>
            <a:off x="2647209" y="5202743"/>
            <a:ext cx="3970909" cy="810990"/>
            <a:chOff x="514588" y="2768320"/>
            <a:chExt cx="1897172" cy="810990"/>
          </a:xfrm>
        </p:grpSpPr>
        <p:sp>
          <p:nvSpPr>
            <p:cNvPr id="13" name="TextBox 12">
              <a:extLst>
                <a:ext uri="{FF2B5EF4-FFF2-40B4-BE49-F238E27FC236}">
                  <a16:creationId xmlns:a16="http://schemas.microsoft.com/office/drawing/2014/main" xmlns="" id="{14ABF9A0-FD1B-4FF5-AF08-64CAC0DAB602}"/>
                </a:ext>
              </a:extLst>
            </p:cNvPr>
            <p:cNvSpPr txBox="1"/>
            <p:nvPr/>
          </p:nvSpPr>
          <p:spPr>
            <a:xfrm>
              <a:off x="539552" y="3271533"/>
              <a:ext cx="1872208" cy="307777"/>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This data is imported to the notebook</a:t>
              </a:r>
              <a:endParaRPr lang="en-US" altLang="ko-KR" sz="14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xmlns="" id="{6A5BDF3A-E368-43F6-996D-78E1E39DBE4B}"/>
                </a:ext>
              </a:extLst>
            </p:cNvPr>
            <p:cNvSpPr txBox="1"/>
            <p:nvPr/>
          </p:nvSpPr>
          <p:spPr>
            <a:xfrm>
              <a:off x="514588" y="2768320"/>
              <a:ext cx="1872207" cy="523220"/>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CHOOSE REQUIRED DATA BASED ON PROBLEM STATEMENT</a:t>
              </a:r>
              <a:endParaRPr lang="ko-KR" altLang="en-US" sz="14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xmlns="" id="{7F65705F-ED8E-4741-82FB-D53FEC113030}"/>
              </a:ext>
            </a:extLst>
          </p:cNvPr>
          <p:cNvGrpSpPr/>
          <p:nvPr/>
        </p:nvGrpSpPr>
        <p:grpSpPr>
          <a:xfrm>
            <a:off x="2699460" y="1733438"/>
            <a:ext cx="3918658" cy="765176"/>
            <a:chOff x="539552" y="3029577"/>
            <a:chExt cx="1872208" cy="765176"/>
          </a:xfrm>
        </p:grpSpPr>
        <p:sp>
          <p:nvSpPr>
            <p:cNvPr id="16" name="TextBox 15">
              <a:extLst>
                <a:ext uri="{FF2B5EF4-FFF2-40B4-BE49-F238E27FC236}">
                  <a16:creationId xmlns:a16="http://schemas.microsoft.com/office/drawing/2014/main" xmlns="" id="{65979102-0D54-4D67-BA49-77478B00AE61}"/>
                </a:ext>
              </a:extLst>
            </p:cNvPr>
            <p:cNvSpPr txBox="1"/>
            <p:nvPr/>
          </p:nvSpPr>
          <p:spPr>
            <a:xfrm>
              <a:off x="539552" y="3271533"/>
              <a:ext cx="1872208" cy="523220"/>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GOVT. of India provides us with the required crime data   </a:t>
              </a:r>
              <a:endParaRPr lang="en-US" altLang="ko-KR" sz="14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xmlns="" id="{DA282F9B-49CE-44E9-B681-A6968AD3CDB2}"/>
                </a:ext>
              </a:extLst>
            </p:cNvPr>
            <p:cNvSpPr txBox="1"/>
            <p:nvPr/>
          </p:nvSpPr>
          <p:spPr>
            <a:xfrm>
              <a:off x="539552" y="3029577"/>
              <a:ext cx="1872207"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OPEN SOURCE SITES</a:t>
              </a:r>
              <a:endParaRPr lang="ko-KR" altLang="en-US" sz="1400" b="1" dirty="0">
                <a:solidFill>
                  <a:schemeClr val="tx1">
                    <a:lumMod val="75000"/>
                    <a:lumOff val="25000"/>
                  </a:schemeClr>
                </a:solidFill>
                <a:cs typeface="Arial" pitchFamily="34" charset="0"/>
              </a:endParaRPr>
            </a:p>
          </p:txBody>
        </p:sp>
      </p:grpSp>
      <p:cxnSp>
        <p:nvCxnSpPr>
          <p:cNvPr id="18" name="Elbow Connector 5">
            <a:extLst>
              <a:ext uri="{FF2B5EF4-FFF2-40B4-BE49-F238E27FC236}">
                <a16:creationId xmlns:a16="http://schemas.microsoft.com/office/drawing/2014/main" xmlns="" id="{25748B69-F2A2-465E-93D4-D05B462A16E1}"/>
              </a:ext>
            </a:extLst>
          </p:cNvPr>
          <p:cNvCxnSpPr>
            <a:cxnSpLocks/>
          </p:cNvCxnSpPr>
          <p:nvPr/>
        </p:nvCxnSpPr>
        <p:spPr>
          <a:xfrm rot="10800000" flipV="1">
            <a:off x="1670914" y="2042017"/>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Elbow Connector 30">
            <a:extLst>
              <a:ext uri="{FF2B5EF4-FFF2-40B4-BE49-F238E27FC236}">
                <a16:creationId xmlns:a16="http://schemas.microsoft.com/office/drawing/2014/main" xmlns="" id="{8DC464EE-73A5-44AB-898A-A504387F7F06}"/>
              </a:ext>
            </a:extLst>
          </p:cNvPr>
          <p:cNvCxnSpPr>
            <a:cxnSpLocks/>
          </p:cNvCxnSpPr>
          <p:nvPr/>
        </p:nvCxnSpPr>
        <p:spPr>
          <a:xfrm rot="10800000">
            <a:off x="1670914" y="5599808"/>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Freeform 38">
            <a:extLst>
              <a:ext uri="{FF2B5EF4-FFF2-40B4-BE49-F238E27FC236}">
                <a16:creationId xmlns:a16="http://schemas.microsoft.com/office/drawing/2014/main" xmlns="" id="{EF8CD064-05F2-4945-B8DC-A9F56B3C92CD}"/>
              </a:ext>
            </a:extLst>
          </p:cNvPr>
          <p:cNvSpPr>
            <a:spLocks noChangeAspect="1"/>
          </p:cNvSpPr>
          <p:nvPr/>
        </p:nvSpPr>
        <p:spPr>
          <a:xfrm>
            <a:off x="1412003" y="2661773"/>
            <a:ext cx="521208" cy="405555"/>
          </a:xfrm>
          <a:custGeom>
            <a:avLst/>
            <a:gdLst>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88910 w 3865288"/>
              <a:gd name="connsiteY20" fmla="*/ 177421 h 3007610"/>
              <a:gd name="connsiteX21" fmla="*/ 682924 w 3865288"/>
              <a:gd name="connsiteY21" fmla="*/ 0 h 3007610"/>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62094 w 3865288"/>
              <a:gd name="connsiteY20" fmla="*/ 164013 h 3007610"/>
              <a:gd name="connsiteX21" fmla="*/ 682924 w 3865288"/>
              <a:gd name="connsiteY21" fmla="*/ 0 h 300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5288" h="3007610">
                <a:moveTo>
                  <a:pt x="296870" y="263283"/>
                </a:moveTo>
                <a:lnTo>
                  <a:pt x="1229426" y="364513"/>
                </a:lnTo>
                <a:lnTo>
                  <a:pt x="1461439" y="682388"/>
                </a:lnTo>
                <a:lnTo>
                  <a:pt x="2937058" y="854705"/>
                </a:lnTo>
                <a:cubicBezTo>
                  <a:pt x="3245418" y="884374"/>
                  <a:pt x="3271508" y="1057167"/>
                  <a:pt x="3289645" y="1194179"/>
                </a:cubicBezTo>
                <a:lnTo>
                  <a:pt x="3597846" y="3007610"/>
                </a:lnTo>
                <a:lnTo>
                  <a:pt x="346298" y="2636865"/>
                </a:lnTo>
                <a:lnTo>
                  <a:pt x="0" y="502119"/>
                </a:lnTo>
                <a:lnTo>
                  <a:pt x="282628" y="498143"/>
                </a:lnTo>
                <a:lnTo>
                  <a:pt x="296870" y="263283"/>
                </a:lnTo>
                <a:close/>
                <a:moveTo>
                  <a:pt x="682924" y="0"/>
                </a:moveTo>
                <a:lnTo>
                  <a:pt x="1570028" y="109182"/>
                </a:lnTo>
                <a:lnTo>
                  <a:pt x="1829336" y="436728"/>
                </a:lnTo>
                <a:lnTo>
                  <a:pt x="3664960" y="668740"/>
                </a:lnTo>
                <a:cubicBezTo>
                  <a:pt x="3883700" y="698983"/>
                  <a:pt x="3875827" y="816690"/>
                  <a:pt x="3856028" y="1009934"/>
                </a:cubicBezTo>
                <a:lnTo>
                  <a:pt x="3612623" y="3007017"/>
                </a:lnTo>
                <a:lnTo>
                  <a:pt x="3487539" y="1084997"/>
                </a:lnTo>
                <a:cubicBezTo>
                  <a:pt x="3489715" y="954256"/>
                  <a:pt x="3444181" y="835439"/>
                  <a:pt x="3255527" y="812041"/>
                </a:cubicBezTo>
                <a:lnTo>
                  <a:pt x="1651915" y="614149"/>
                </a:lnTo>
                <a:lnTo>
                  <a:pt x="1372136" y="279779"/>
                </a:lnTo>
                <a:lnTo>
                  <a:pt x="662094" y="164013"/>
                </a:lnTo>
                <a:cubicBezTo>
                  <a:pt x="675742" y="104873"/>
                  <a:pt x="669276" y="59140"/>
                  <a:pt x="682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1" name="Group 44">
            <a:extLst>
              <a:ext uri="{FF2B5EF4-FFF2-40B4-BE49-F238E27FC236}">
                <a16:creationId xmlns:a16="http://schemas.microsoft.com/office/drawing/2014/main" xmlns="" id="{A0BA2410-C723-4070-990F-1282CFD799D6}"/>
              </a:ext>
            </a:extLst>
          </p:cNvPr>
          <p:cNvGrpSpPr/>
          <p:nvPr/>
        </p:nvGrpSpPr>
        <p:grpSpPr>
          <a:xfrm>
            <a:off x="1246188" y="4663439"/>
            <a:ext cx="843870" cy="418013"/>
            <a:chOff x="4477067" y="3197243"/>
            <a:chExt cx="1130986" cy="819601"/>
          </a:xfrm>
        </p:grpSpPr>
        <p:grpSp>
          <p:nvGrpSpPr>
            <p:cNvPr id="33" name="Group 40">
              <a:extLst>
                <a:ext uri="{FF2B5EF4-FFF2-40B4-BE49-F238E27FC236}">
                  <a16:creationId xmlns:a16="http://schemas.microsoft.com/office/drawing/2014/main" xmlns="" id="{ED260C83-32FD-496F-8C4D-92D48786695E}"/>
                </a:ext>
              </a:extLst>
            </p:cNvPr>
            <p:cNvGrpSpPr/>
            <p:nvPr/>
          </p:nvGrpSpPr>
          <p:grpSpPr>
            <a:xfrm>
              <a:off x="5122819" y="3642094"/>
              <a:ext cx="485234" cy="374750"/>
              <a:chOff x="5122819" y="3605542"/>
              <a:chExt cx="485234" cy="374750"/>
            </a:xfrm>
          </p:grpSpPr>
          <p:cxnSp>
            <p:nvCxnSpPr>
              <p:cNvPr id="40" name="Connector: Elbow 24">
                <a:extLst>
                  <a:ext uri="{FF2B5EF4-FFF2-40B4-BE49-F238E27FC236}">
                    <a16:creationId xmlns:a16="http://schemas.microsoft.com/office/drawing/2014/main" xmlns="" id="{458E74F4-41C7-4566-881E-BFAA6B9CF90D}"/>
                  </a:ext>
                </a:extLst>
              </p:cNvPr>
              <p:cNvCxnSpPr>
                <a:cxnSpLocks/>
              </p:cNvCxnSpPr>
              <p:nvPr/>
            </p:nvCxnSpPr>
            <p:spPr>
              <a:xfrm>
                <a:off x="5222631" y="3642094"/>
                <a:ext cx="285611" cy="232747"/>
              </a:xfrm>
              <a:prstGeom prst="bentConnector3">
                <a:avLst>
                  <a:gd name="adj1" fmla="val 745"/>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Connector: Elbow 31">
                <a:extLst>
                  <a:ext uri="{FF2B5EF4-FFF2-40B4-BE49-F238E27FC236}">
                    <a16:creationId xmlns:a16="http://schemas.microsoft.com/office/drawing/2014/main" xmlns="" id="{1C3C5121-DB56-460A-A7AD-77A470ABDA91}"/>
                  </a:ext>
                </a:extLst>
              </p:cNvPr>
              <p:cNvCxnSpPr>
                <a:cxnSpLocks/>
              </p:cNvCxnSpPr>
              <p:nvPr/>
            </p:nvCxnSpPr>
            <p:spPr>
              <a:xfrm>
                <a:off x="5122819" y="3605542"/>
                <a:ext cx="485234" cy="374750"/>
              </a:xfrm>
              <a:prstGeom prst="bentConnector3">
                <a:avLst>
                  <a:gd name="adj1" fmla="val 2889"/>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xmlns="" id="{D01C540E-B5C5-4480-8616-0C568DD6D73B}"/>
                </a:ext>
              </a:extLst>
            </p:cNvPr>
            <p:cNvCxnSpPr>
              <a:cxnSpLocks/>
            </p:cNvCxnSpPr>
            <p:nvPr/>
          </p:nvCxnSpPr>
          <p:spPr>
            <a:xfrm>
              <a:off x="5037112" y="3576272"/>
              <a:ext cx="10895" cy="44057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5" name="Group 41">
              <a:extLst>
                <a:ext uri="{FF2B5EF4-FFF2-40B4-BE49-F238E27FC236}">
                  <a16:creationId xmlns:a16="http://schemas.microsoft.com/office/drawing/2014/main" xmlns="" id="{073ED9AF-C08E-496D-9EEC-07DFC1BE76D0}"/>
                </a:ext>
              </a:extLst>
            </p:cNvPr>
            <p:cNvGrpSpPr/>
            <p:nvPr/>
          </p:nvGrpSpPr>
          <p:grpSpPr>
            <a:xfrm flipH="1">
              <a:off x="4477067" y="3642094"/>
              <a:ext cx="485234" cy="374750"/>
              <a:chOff x="5122819" y="3605542"/>
              <a:chExt cx="485234" cy="374750"/>
            </a:xfrm>
          </p:grpSpPr>
          <p:cxnSp>
            <p:nvCxnSpPr>
              <p:cNvPr id="37" name="Connector: Elbow 42">
                <a:extLst>
                  <a:ext uri="{FF2B5EF4-FFF2-40B4-BE49-F238E27FC236}">
                    <a16:creationId xmlns:a16="http://schemas.microsoft.com/office/drawing/2014/main" xmlns="" id="{C7C64C34-99A6-45DA-9E14-2CD7DDCAFF50}"/>
                  </a:ext>
                </a:extLst>
              </p:cNvPr>
              <p:cNvCxnSpPr>
                <a:cxnSpLocks/>
              </p:cNvCxnSpPr>
              <p:nvPr/>
            </p:nvCxnSpPr>
            <p:spPr>
              <a:xfrm>
                <a:off x="5222631" y="3642094"/>
                <a:ext cx="285611" cy="232747"/>
              </a:xfrm>
              <a:prstGeom prst="bentConnector3">
                <a:avLst>
                  <a:gd name="adj1" fmla="val 745"/>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Connector: Elbow 43">
                <a:extLst>
                  <a:ext uri="{FF2B5EF4-FFF2-40B4-BE49-F238E27FC236}">
                    <a16:creationId xmlns:a16="http://schemas.microsoft.com/office/drawing/2014/main" xmlns="" id="{795A60D3-D176-4625-A6B3-D87090CC0500}"/>
                  </a:ext>
                </a:extLst>
              </p:cNvPr>
              <p:cNvCxnSpPr>
                <a:cxnSpLocks/>
              </p:cNvCxnSpPr>
              <p:nvPr/>
            </p:nvCxnSpPr>
            <p:spPr>
              <a:xfrm>
                <a:off x="5122819" y="3605542"/>
                <a:ext cx="485234" cy="374750"/>
              </a:xfrm>
              <a:prstGeom prst="bentConnector3">
                <a:avLst>
                  <a:gd name="adj1" fmla="val 2889"/>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36" name="Freeform 13">
              <a:extLst>
                <a:ext uri="{FF2B5EF4-FFF2-40B4-BE49-F238E27FC236}">
                  <a16:creationId xmlns:a16="http://schemas.microsoft.com/office/drawing/2014/main" xmlns="" id="{645AE3C0-CFA2-4EB2-87C2-592743585349}"/>
                </a:ext>
              </a:extLst>
            </p:cNvPr>
            <p:cNvSpPr>
              <a:spLocks noChangeAspect="1"/>
            </p:cNvSpPr>
            <p:nvPr/>
          </p:nvSpPr>
          <p:spPr>
            <a:xfrm flipH="1">
              <a:off x="4572054" y="3197243"/>
              <a:ext cx="936188" cy="504402"/>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Tree>
    <p:extLst>
      <p:ext uri="{BB962C8B-B14F-4D97-AF65-F5344CB8AC3E}">
        <p14:creationId xmlns:p14="http://schemas.microsoft.com/office/powerpoint/2010/main" xmlns="" val="416908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403335" y="482663"/>
            <a:ext cx="3701939" cy="1754326"/>
          </a:xfrm>
          <a:prstGeom prst="rect">
            <a:avLst/>
          </a:prstGeom>
          <a:noFill/>
        </p:spPr>
        <p:txBody>
          <a:bodyPr wrap="square" rtlCol="0" anchor="ctr">
            <a:spAutoFit/>
          </a:bodyPr>
          <a:lstStyle/>
          <a:p>
            <a:r>
              <a:rPr lang="en-GB" altLang="ko-KR" sz="3600" dirty="0" smtClean="0">
                <a:solidFill>
                  <a:schemeClr val="accent1"/>
                </a:solidFill>
                <a:cs typeface="Arial" pitchFamily="34" charset="0"/>
              </a:rPr>
              <a:t>EDA</a:t>
            </a:r>
          </a:p>
          <a:p>
            <a:r>
              <a:rPr lang="en-GB" altLang="ko-KR" sz="3600" dirty="0" smtClean="0">
                <a:solidFill>
                  <a:schemeClr val="accent1"/>
                </a:solidFill>
                <a:cs typeface="Arial" pitchFamily="34" charset="0"/>
              </a:rPr>
              <a:t>( </a:t>
            </a:r>
            <a:r>
              <a:rPr lang="en-GB" altLang="ko-KR" sz="3600" dirty="0" smtClean="0">
                <a:cs typeface="Arial" pitchFamily="34" charset="0"/>
              </a:rPr>
              <a:t>Exploratory </a:t>
            </a:r>
            <a:r>
              <a:rPr lang="en-GB" altLang="ko-KR" sz="3600" dirty="0" smtClean="0">
                <a:solidFill>
                  <a:schemeClr val="accent1"/>
                </a:solidFill>
                <a:cs typeface="Arial" pitchFamily="34" charset="0"/>
              </a:rPr>
              <a:t>Data </a:t>
            </a:r>
            <a:r>
              <a:rPr lang="en-GB" altLang="ko-KR" sz="3600" dirty="0" smtClean="0">
                <a:solidFill>
                  <a:schemeClr val="tx2">
                    <a:lumMod val="75000"/>
                  </a:schemeClr>
                </a:solidFill>
                <a:cs typeface="Arial" pitchFamily="34" charset="0"/>
              </a:rPr>
              <a:t>Analysis</a:t>
            </a:r>
            <a:r>
              <a:rPr lang="en-GB" altLang="ko-KR" sz="3600" dirty="0" smtClean="0">
                <a:solidFill>
                  <a:schemeClr val="accent1"/>
                </a:solidFill>
                <a:cs typeface="Arial" pitchFamily="34" charset="0"/>
              </a:rPr>
              <a:t>)</a:t>
            </a:r>
            <a:endParaRPr lang="ko-KR" altLang="en-US" sz="3600" dirty="0">
              <a:solidFill>
                <a:schemeClr val="tx1">
                  <a:lumMod val="75000"/>
                  <a:lumOff val="25000"/>
                </a:schemeClr>
              </a:solidFill>
              <a:cs typeface="Arial" pitchFamily="34" charset="0"/>
            </a:endParaRPr>
          </a:p>
        </p:txBody>
      </p:sp>
      <p:pic>
        <p:nvPicPr>
          <p:cNvPr id="6" name="Picture Placeholder 5" descr="New Picture (1).png"/>
          <p:cNvPicPr>
            <a:picLocks noGrp="1" noChangeAspect="1"/>
          </p:cNvPicPr>
          <p:nvPr>
            <p:ph type="pic" idx="10"/>
          </p:nvPr>
        </p:nvPicPr>
        <p:blipFill>
          <a:blip r:embed="rId2"/>
          <a:srcRect t="4215" b="4215"/>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Placeholder 6" descr="New Picture (2).png"/>
          <p:cNvPicPr>
            <a:picLocks noGrp="1" noChangeAspect="1"/>
          </p:cNvPicPr>
          <p:nvPr>
            <p:ph type="pic" idx="11"/>
          </p:nvPr>
        </p:nvPicPr>
        <p:blipFill>
          <a:blip r:embed="rId3"/>
          <a:srcRect t="1973" b="1973"/>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5460274"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IMPLEMENTATION:</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264816" cy="646331"/>
          </a:xfrm>
          <a:prstGeom prst="rect">
            <a:avLst/>
          </a:prstGeom>
          <a:noFill/>
        </p:spPr>
        <p:txBody>
          <a:bodyPr wrap="none" rtlCol="0">
            <a:spAutoFit/>
          </a:bodyPr>
          <a:lstStyle/>
          <a:p>
            <a:endParaRPr lang="en-IN" dirty="0" smtClean="0"/>
          </a:p>
          <a:p>
            <a:pPr>
              <a:buFont typeface="Arial" pitchFamily="34" charset="0"/>
              <a:buChar char="•"/>
            </a:pPr>
            <a:endParaRPr lang="en-IN" dirty="0"/>
          </a:p>
        </p:txBody>
      </p:sp>
      <p:sp>
        <p:nvSpPr>
          <p:cNvPr id="5" name="TextBox 4"/>
          <p:cNvSpPr txBox="1"/>
          <p:nvPr/>
        </p:nvSpPr>
        <p:spPr>
          <a:xfrm>
            <a:off x="248195" y="796833"/>
            <a:ext cx="9170125" cy="4524315"/>
          </a:xfrm>
          <a:prstGeom prst="rect">
            <a:avLst/>
          </a:prstGeom>
          <a:solidFill>
            <a:schemeClr val="accent3">
              <a:lumMod val="20000"/>
              <a:lumOff val="80000"/>
              <a:alpha val="52000"/>
            </a:schemeClr>
          </a:solidFill>
        </p:spPr>
        <p:txBody>
          <a:bodyPr wrap="square" rtlCol="0">
            <a:spAutoFit/>
          </a:bodyPr>
          <a:lstStyle/>
          <a:p>
            <a:pPr>
              <a:buFont typeface="Arial" pitchFamily="34" charset="0"/>
              <a:buChar char="•"/>
            </a:pPr>
            <a:r>
              <a:rPr lang="en-IN" dirty="0" smtClean="0"/>
              <a:t>DATA CLEANING:  ( Manual and Normalization, clearing of null values)</a:t>
            </a:r>
          </a:p>
          <a:p>
            <a:r>
              <a:rPr lang="en-IN" dirty="0" smtClean="0"/>
              <a:t> </a:t>
            </a:r>
          </a:p>
          <a:p>
            <a:r>
              <a:rPr lang="en-IN" dirty="0" smtClean="0"/>
              <a:t>The datasets will be cleaned of null values and normalized to help us get accurate predictions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pic>
        <p:nvPicPr>
          <p:cNvPr id="8" name="Picture 7" descr="data-2-1.png"/>
          <p:cNvPicPr>
            <a:picLocks noChangeAspect="1"/>
          </p:cNvPicPr>
          <p:nvPr/>
        </p:nvPicPr>
        <p:blipFill>
          <a:blip r:embed="rId2"/>
          <a:stretch>
            <a:fillRect/>
          </a:stretch>
        </p:blipFill>
        <p:spPr>
          <a:xfrm>
            <a:off x="3606164" y="2024744"/>
            <a:ext cx="8098155" cy="4393474"/>
          </a:xfrm>
          <a:prstGeom prst="rect">
            <a:avLst/>
          </a:prstGeom>
          <a:ln>
            <a:solidFill>
              <a:schemeClr val="accent1">
                <a:alpha val="17000"/>
              </a:schemeClr>
            </a:solidFill>
          </a:ln>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754" y="627017"/>
            <a:ext cx="264816" cy="646331"/>
          </a:xfrm>
          <a:prstGeom prst="rect">
            <a:avLst/>
          </a:prstGeom>
          <a:noFill/>
        </p:spPr>
        <p:txBody>
          <a:bodyPr wrap="none" rtlCol="0">
            <a:spAutoFit/>
          </a:bodyPr>
          <a:lstStyle/>
          <a:p>
            <a:endParaRPr lang="en-IN" dirty="0" smtClean="0"/>
          </a:p>
          <a:p>
            <a:pPr>
              <a:buFont typeface="Arial" pitchFamily="34" charset="0"/>
              <a:buChar char="•"/>
            </a:pPr>
            <a:endParaRPr lang="en-IN" dirty="0"/>
          </a:p>
        </p:txBody>
      </p:sp>
      <p:sp>
        <p:nvSpPr>
          <p:cNvPr id="5" name="TextBox 4"/>
          <p:cNvSpPr txBox="1"/>
          <p:nvPr/>
        </p:nvSpPr>
        <p:spPr>
          <a:xfrm>
            <a:off x="535576" y="235130"/>
            <a:ext cx="9725739" cy="4801314"/>
          </a:xfrm>
          <a:prstGeom prst="rect">
            <a:avLst/>
          </a:prstGeom>
          <a:solidFill>
            <a:schemeClr val="accent3">
              <a:lumMod val="20000"/>
              <a:lumOff val="80000"/>
              <a:alpha val="51000"/>
            </a:schemeClr>
          </a:solidFill>
        </p:spPr>
        <p:txBody>
          <a:bodyPr wrap="square" rtlCol="0">
            <a:spAutoFit/>
          </a:bodyPr>
          <a:lstStyle/>
          <a:p>
            <a:pPr>
              <a:buFont typeface="Arial" pitchFamily="34" charset="0"/>
              <a:buChar char="•"/>
            </a:pPr>
            <a:r>
              <a:rPr lang="en-IN" dirty="0" smtClean="0"/>
              <a:t>LINEAR REGRESSION:</a:t>
            </a:r>
          </a:p>
          <a:p>
            <a:r>
              <a:rPr lang="en-IN" dirty="0" smtClean="0"/>
              <a:t> </a:t>
            </a:r>
          </a:p>
          <a:p>
            <a:r>
              <a:rPr lang="en-IN" dirty="0" smtClean="0"/>
              <a:t>Linear Regression is a basic and commonly used type of predictive analysis. It’s the most widely used of all statistical techniques. It quantifies the relationship between one or more predictor variables and one outcome variable.</a:t>
            </a:r>
          </a:p>
          <a:p>
            <a:r>
              <a:rPr lang="en-IN" dirty="0" smtClean="0"/>
              <a:t>Linear regression models are used to show (or predict) the relationship between two variables or factors. Regression analysis is commonly used to show the correlation between two variables.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pic>
        <p:nvPicPr>
          <p:cNvPr id="7" name="Picture 6" descr="1 eieyrSQiB85CPA32ZAPqwQ.png"/>
          <p:cNvPicPr>
            <a:picLocks noChangeAspect="1"/>
          </p:cNvPicPr>
          <p:nvPr/>
        </p:nvPicPr>
        <p:blipFill>
          <a:blip r:embed="rId2" cstate="print"/>
          <a:stretch>
            <a:fillRect/>
          </a:stretch>
        </p:blipFill>
        <p:spPr>
          <a:xfrm>
            <a:off x="757646" y="2730139"/>
            <a:ext cx="4572000" cy="1685108"/>
          </a:xfrm>
          <a:prstGeom prst="rect">
            <a:avLst/>
          </a:prstGeom>
        </p:spPr>
      </p:pic>
      <p:pic>
        <p:nvPicPr>
          <p:cNvPr id="8" name="Picture 7" descr="Image result for formulas for simple linear regression y=mx +c"/>
          <p:cNvPicPr/>
          <p:nvPr/>
        </p:nvPicPr>
        <p:blipFill>
          <a:blip r:embed="rId3" cstate="print">
            <a:biLevel thresh="50000"/>
          </a:blip>
          <a:srcRect/>
          <a:stretch>
            <a:fillRect/>
          </a:stretch>
        </p:blipFill>
        <p:spPr bwMode="auto">
          <a:xfrm>
            <a:off x="5558789" y="2394040"/>
            <a:ext cx="6197782" cy="4006760"/>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2088442" y="2180833"/>
            <a:ext cx="8244278" cy="1569660"/>
          </a:xfrm>
          <a:prstGeom prst="rect">
            <a:avLst/>
          </a:prstGeom>
          <a:no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altLang="ko-KR"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ARCHITECTURE AND DESIGN</a:t>
            </a:r>
            <a:r>
              <a:rPr lang="en-GB" altLang="ko-KR"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t>
            </a:r>
            <a:endParaRPr lang="ko-KR" alt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endParaRPr>
          </a:p>
        </p:txBody>
      </p:sp>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194330" y="495726"/>
            <a:ext cx="3907407"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FLOWCHART/ ARCHITECTURE</a:t>
            </a:r>
            <a:endParaRPr lang="ko-KR" altLang="en-US" sz="3600" u="sng" dirty="0">
              <a:solidFill>
                <a:schemeClr val="accent1">
                  <a:lumMod val="75000"/>
                </a:schemeClr>
              </a:solidFill>
              <a:cs typeface="Arial" pitchFamily="34" charset="0"/>
            </a:endParaRPr>
          </a:p>
        </p:txBody>
      </p:sp>
      <p:pic>
        <p:nvPicPr>
          <p:cNvPr id="12" name="Picture 11" descr="New Picture.png"/>
          <p:cNvPicPr>
            <a:picLocks noChangeAspect="1"/>
          </p:cNvPicPr>
          <p:nvPr/>
        </p:nvPicPr>
        <p:blipFill>
          <a:blip r:embed="rId2"/>
          <a:stretch>
            <a:fillRect/>
          </a:stretch>
        </p:blipFill>
        <p:spPr>
          <a:xfrm>
            <a:off x="4103725" y="300446"/>
            <a:ext cx="7657201" cy="6335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495726"/>
            <a:ext cx="4101737" cy="646331"/>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CLASS DIAGRAM</a:t>
            </a:r>
            <a:endParaRPr lang="ko-KR" altLang="en-US" sz="3600" u="sng" dirty="0">
              <a:solidFill>
                <a:schemeClr val="accent1">
                  <a:lumMod val="75000"/>
                </a:schemeClr>
              </a:solidFill>
              <a:cs typeface="Arial" pitchFamily="34" charset="0"/>
            </a:endParaRPr>
          </a:p>
        </p:txBody>
      </p:sp>
      <p:pic>
        <p:nvPicPr>
          <p:cNvPr id="4" name="Picture 3" descr="https://hkpnigiton.us-06.visual-paradigm.com/rest/diagrams/projects/clipboard/1_QHkaKE6FYDwCHSBF?dummy=xldaKE6D2L3KYQUM"/>
          <p:cNvPicPr/>
          <p:nvPr/>
        </p:nvPicPr>
        <p:blipFill>
          <a:blip r:embed="rId2"/>
          <a:srcRect t="3299" b="2792"/>
          <a:stretch>
            <a:fillRect/>
          </a:stretch>
        </p:blipFill>
        <p:spPr bwMode="auto">
          <a:xfrm>
            <a:off x="4112870" y="471114"/>
            <a:ext cx="7565324" cy="6008063"/>
          </a:xfrm>
          <a:prstGeom prst="rect">
            <a:avLst/>
          </a:prstGeom>
          <a:noFill/>
          <a:ln w="9525">
            <a:noFill/>
            <a:miter lim="800000"/>
            <a:headEnd/>
            <a:tailEnd/>
          </a:ln>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194330" y="495726"/>
            <a:ext cx="3907407"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DATA FLOW DIAGRAM</a:t>
            </a:r>
            <a:endParaRPr lang="ko-KR" altLang="en-US" sz="3600" u="sng" dirty="0">
              <a:solidFill>
                <a:schemeClr val="accent1">
                  <a:lumMod val="75000"/>
                </a:schemeClr>
              </a:solidFill>
              <a:cs typeface="Arial" pitchFamily="34" charset="0"/>
            </a:endParaRPr>
          </a:p>
        </p:txBody>
      </p:sp>
      <p:pic>
        <p:nvPicPr>
          <p:cNvPr id="5" name="Picture 4"/>
          <p:cNvPicPr/>
          <p:nvPr/>
        </p:nvPicPr>
        <p:blipFill>
          <a:blip r:embed="rId2"/>
          <a:srcRect l="10335" t="34211" r="32420" b="40789"/>
          <a:stretch>
            <a:fillRect/>
          </a:stretch>
        </p:blipFill>
        <p:spPr bwMode="auto">
          <a:xfrm>
            <a:off x="1450070" y="1784499"/>
            <a:ext cx="10554695" cy="2852815"/>
          </a:xfrm>
          <a:prstGeom prst="rect">
            <a:avLst/>
          </a:prstGeom>
          <a:noFill/>
          <a:ln w="9525">
            <a:noFill/>
            <a:miter lim="800000"/>
            <a:headEnd/>
            <a:tailEnd/>
          </a:ln>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CC6EBD0-DF5B-4EE2-A230-D05A6519618A}"/>
              </a:ext>
            </a:extLst>
          </p:cNvPr>
          <p:cNvSpPr txBox="1"/>
          <p:nvPr/>
        </p:nvSpPr>
        <p:spPr>
          <a:xfrm>
            <a:off x="458476" y="384251"/>
            <a:ext cx="7653558" cy="1446550"/>
          </a:xfrm>
          <a:prstGeom prst="rect">
            <a:avLst/>
          </a:prstGeom>
          <a:noFill/>
        </p:spPr>
        <p:txBody>
          <a:bodyPr wrap="square" lIns="108000" rIns="108000" rtlCol="0" anchor="ctr">
            <a:spAutoFit/>
          </a:bodyPr>
          <a:lstStyle/>
          <a:p>
            <a:r>
              <a:rPr lang="en-US" altLang="ko-KR" sz="4000" b="1" dirty="0" smtClean="0">
                <a:solidFill>
                  <a:schemeClr val="accent1">
                    <a:lumMod val="50000"/>
                  </a:schemeClr>
                </a:solidFill>
                <a:cs typeface="Arial" pitchFamily="34" charset="0"/>
              </a:rPr>
              <a:t>PROBLEM</a:t>
            </a:r>
            <a:r>
              <a:rPr lang="en-US" altLang="ko-KR" sz="4000" b="1" dirty="0" smtClean="0">
                <a:solidFill>
                  <a:schemeClr val="accent3"/>
                </a:solidFill>
                <a:cs typeface="Arial" pitchFamily="34" charset="0"/>
              </a:rPr>
              <a:t> STATEMENT</a:t>
            </a:r>
          </a:p>
          <a:p>
            <a:endParaRPr lang="en-US" altLang="ko-KR" sz="2400" b="1" dirty="0" smtClean="0">
              <a:solidFill>
                <a:schemeClr val="accent3"/>
              </a:solidFill>
              <a:cs typeface="Arial" pitchFamily="34" charset="0"/>
            </a:endParaRPr>
          </a:p>
          <a:p>
            <a:endParaRPr lang="ko-KR" altLang="en-US" sz="2400" b="1" dirty="0">
              <a:solidFill>
                <a:schemeClr val="accent3"/>
              </a:solidFill>
              <a:cs typeface="Arial" pitchFamily="34" charset="0"/>
            </a:endParaRPr>
          </a:p>
        </p:txBody>
      </p:sp>
      <p:sp>
        <p:nvSpPr>
          <p:cNvPr id="11" name="Title 1">
            <a:extLst>
              <a:ext uri="{FF2B5EF4-FFF2-40B4-BE49-F238E27FC236}">
                <a16:creationId xmlns:a16="http://schemas.microsoft.com/office/drawing/2014/main" xmlns="" id="{9A689030-7A30-454E-88BE-A0D6E5C12432}"/>
              </a:ext>
            </a:extLst>
          </p:cNvPr>
          <p:cNvSpPr txBox="1">
            <a:spLocks/>
          </p:cNvSpPr>
          <p:nvPr/>
        </p:nvSpPr>
        <p:spPr>
          <a:xfrm>
            <a:off x="4214450" y="0"/>
            <a:ext cx="3858397" cy="2236112"/>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endParaRPr lang="ko-KR" altLang="en-US" sz="4400" dirty="0">
              <a:solidFill>
                <a:schemeClr val="accent4">
                  <a:lumMod val="75000"/>
                </a:schemeClr>
              </a:solidFill>
            </a:endParaRPr>
          </a:p>
        </p:txBody>
      </p:sp>
      <p:pic>
        <p:nvPicPr>
          <p:cNvPr id="22" name="Picture Placeholder 21" descr="images.jpg"/>
          <p:cNvPicPr>
            <a:picLocks noGrp="1" noChangeAspect="1"/>
          </p:cNvPicPr>
          <p:nvPr>
            <p:ph type="pic" sz="quarter" idx="10"/>
          </p:nvPr>
        </p:nvPicPr>
        <p:blipFill>
          <a:blip r:embed="rId2"/>
          <a:stretch>
            <a:fillRect/>
          </a:stretch>
        </p:blipFill>
        <p:spPr>
          <a:xfrm>
            <a:off x="4193177" y="-29568"/>
            <a:ext cx="7998824" cy="6887567"/>
          </a:xfrm>
        </p:spPr>
      </p:pic>
      <p:sp>
        <p:nvSpPr>
          <p:cNvPr id="12" name="TextBox 11"/>
          <p:cNvSpPr txBox="1"/>
          <p:nvPr/>
        </p:nvSpPr>
        <p:spPr>
          <a:xfrm>
            <a:off x="509450" y="1894114"/>
            <a:ext cx="5995851" cy="2677656"/>
          </a:xfrm>
          <a:prstGeom prst="rect">
            <a:avLst/>
          </a:prstGeom>
          <a:noFill/>
        </p:spPr>
        <p:txBody>
          <a:bodyPr wrap="square" rtlCol="0">
            <a:spAutoFit/>
          </a:bodyPr>
          <a:lstStyle/>
          <a:p>
            <a:r>
              <a:rPr lang="en-IN" sz="2400" dirty="0" smtClean="0"/>
              <a:t>We need to efficiently analyse data to predict the future trends, patterns and crime rates in the country using data analysis tools. This should help us understand the impact of crimes against women in India vs. a developed country such as USA.</a:t>
            </a:r>
            <a:endParaRPr lang="en-IN" sz="2400" dirty="0"/>
          </a:p>
        </p:txBody>
      </p:sp>
    </p:spTree>
    <p:extLst>
      <p:ext uri="{BB962C8B-B14F-4D97-AF65-F5344CB8AC3E}">
        <p14:creationId xmlns:p14="http://schemas.microsoft.com/office/powerpoint/2010/main" xmlns="" val="2487105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194331" y="495726"/>
            <a:ext cx="3254264"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DATA FLOW DIAGRAM</a:t>
            </a:r>
            <a:endParaRPr lang="ko-KR" altLang="en-US" sz="3600" u="sng" dirty="0">
              <a:solidFill>
                <a:schemeClr val="accent1">
                  <a:lumMod val="75000"/>
                </a:schemeClr>
              </a:solidFill>
              <a:cs typeface="Arial" pitchFamily="34" charset="0"/>
            </a:endParaRPr>
          </a:p>
        </p:txBody>
      </p:sp>
      <p:pic>
        <p:nvPicPr>
          <p:cNvPr id="4" name="Picture 3"/>
          <p:cNvPicPr/>
          <p:nvPr/>
        </p:nvPicPr>
        <p:blipFill>
          <a:blip r:embed="rId2"/>
          <a:srcRect l="10187" t="22105" r="29152" b="19208"/>
          <a:stretch>
            <a:fillRect/>
          </a:stretch>
        </p:blipFill>
        <p:spPr bwMode="auto">
          <a:xfrm>
            <a:off x="3566160" y="327564"/>
            <a:ext cx="8399417" cy="6125487"/>
          </a:xfrm>
          <a:prstGeom prst="rect">
            <a:avLst/>
          </a:prstGeom>
          <a:noFill/>
          <a:ln w="9525">
            <a:noFill/>
            <a:miter lim="800000"/>
            <a:headEnd/>
            <a:tailEnd/>
          </a:ln>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2088442" y="2180834"/>
            <a:ext cx="6284849" cy="830997"/>
          </a:xfrm>
          <a:prstGeom prst="rect">
            <a:avLst/>
          </a:prstGeom>
          <a:no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altLang="ko-KR"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IMPLEMENTATION</a:t>
            </a:r>
            <a:r>
              <a:rPr lang="en-GB" altLang="ko-KR"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t>
            </a:r>
            <a:endParaRPr lang="ko-KR" alt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endParaRPr>
          </a:p>
        </p:txBody>
      </p:sp>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1428205" y="1687175"/>
            <a:ext cx="9283338" cy="1384995"/>
          </a:xfrm>
          <a:prstGeom prst="rect">
            <a:avLst/>
          </a:prstGeom>
        </p:spPr>
        <p:txBody>
          <a:bodyPr wrap="square">
            <a:spAutoFit/>
          </a:bodyPr>
          <a:lstStyle/>
          <a:p>
            <a:pPr algn="ctr"/>
            <a:r>
              <a:rPr lang="en-IN" sz="2800" b="1" u="sng" dirty="0" smtClean="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rPr>
              <a:t>COMPARITIVE AND PREDICTIVE ANALYSIS OF FIRST WORLD AND THIRD WORLD COUNTRIES </a:t>
            </a:r>
          </a:p>
          <a:p>
            <a:pPr algn="ctr"/>
            <a:r>
              <a:rPr lang="en-IN" sz="2800" b="1" u="sng" dirty="0" smtClean="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rPr>
              <a:t>( INDIA VS USA ):</a:t>
            </a:r>
            <a:endParaRPr lang="en-IN" sz="2800" b="1" u="sng" dirty="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6566" t="16964" r="17474" b="25535"/>
          <a:stretch>
            <a:fillRect/>
          </a:stretch>
        </p:blipFill>
        <p:spPr bwMode="auto">
          <a:xfrm>
            <a:off x="0" y="0"/>
            <a:ext cx="12073852" cy="591747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6264" t="16964" r="17473" b="6250"/>
          <a:stretch>
            <a:fillRect/>
          </a:stretch>
        </p:blipFill>
        <p:spPr bwMode="auto">
          <a:xfrm>
            <a:off x="-1" y="13063"/>
            <a:ext cx="12192001" cy="6851468"/>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7770" t="36429" r="17975" b="7321"/>
          <a:stretch>
            <a:fillRect/>
          </a:stretch>
        </p:blipFill>
        <p:spPr bwMode="auto">
          <a:xfrm>
            <a:off x="0" y="261257"/>
            <a:ext cx="11890102" cy="585216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 </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92331"/>
            <a:ext cx="3530775" cy="646331"/>
          </a:xfrm>
          <a:prstGeom prst="rect">
            <a:avLst/>
          </a:prstGeom>
          <a:noFill/>
        </p:spPr>
        <p:txBody>
          <a:bodyPr wrap="none" rtlCol="0">
            <a:spAutoFit/>
          </a:bodyPr>
          <a:lstStyle/>
          <a:p>
            <a:pPr>
              <a:buFont typeface="Arial" pitchFamily="34" charset="0"/>
              <a:buChar char="•"/>
            </a:pPr>
            <a:r>
              <a:rPr lang="en-IN" dirty="0" smtClean="0"/>
              <a:t>  The age group mostly targeted</a:t>
            </a:r>
          </a:p>
          <a:p>
            <a:pPr>
              <a:buFont typeface="Arial" pitchFamily="34" charset="0"/>
              <a:buChar char="•"/>
            </a:pPr>
            <a:endParaRPr lang="en-IN" dirty="0"/>
          </a:p>
        </p:txBody>
      </p:sp>
      <p:pic>
        <p:nvPicPr>
          <p:cNvPr id="5" name="Picture 4" descr="New Picture (2).bmp"/>
          <p:cNvPicPr>
            <a:picLocks noChangeAspect="1"/>
          </p:cNvPicPr>
          <p:nvPr/>
        </p:nvPicPr>
        <p:blipFill>
          <a:blip r:embed="rId2"/>
          <a:stretch>
            <a:fillRect/>
          </a:stretch>
        </p:blipFill>
        <p:spPr>
          <a:xfrm>
            <a:off x="453101" y="1124050"/>
            <a:ext cx="11166166" cy="5211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6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0"/>
            <a:ext cx="3740126" cy="646331"/>
          </a:xfrm>
          <a:prstGeom prst="rect">
            <a:avLst/>
          </a:prstGeom>
          <a:noFill/>
        </p:spPr>
        <p:txBody>
          <a:bodyPr wrap="none" rtlCol="0">
            <a:spAutoFit/>
          </a:bodyPr>
          <a:lstStyle/>
          <a:p>
            <a:pPr>
              <a:buFont typeface="Arial" pitchFamily="34" charset="0"/>
              <a:buChar char="•"/>
            </a:pPr>
            <a:r>
              <a:rPr lang="en-IN" dirty="0" smtClean="0"/>
              <a:t>  Crime statistics over the decade </a:t>
            </a:r>
          </a:p>
          <a:p>
            <a:pPr>
              <a:buFont typeface="Arial" pitchFamily="34" charset="0"/>
              <a:buChar char="•"/>
            </a:pPr>
            <a:endParaRPr lang="en-IN" dirty="0"/>
          </a:p>
        </p:txBody>
      </p:sp>
      <p:pic>
        <p:nvPicPr>
          <p:cNvPr id="7" name="Picture 6" descr="New Picture (3).bmp"/>
          <p:cNvPicPr>
            <a:picLocks noChangeAspect="1"/>
          </p:cNvPicPr>
          <p:nvPr/>
        </p:nvPicPr>
        <p:blipFill>
          <a:blip r:embed="rId2"/>
          <a:stretch>
            <a:fillRect/>
          </a:stretch>
        </p:blipFill>
        <p:spPr>
          <a:xfrm>
            <a:off x="1175658" y="653142"/>
            <a:ext cx="8895805" cy="5982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92331"/>
            <a:ext cx="4022255" cy="646331"/>
          </a:xfrm>
          <a:prstGeom prst="rect">
            <a:avLst/>
          </a:prstGeom>
          <a:noFill/>
        </p:spPr>
        <p:txBody>
          <a:bodyPr wrap="none" rtlCol="0">
            <a:spAutoFit/>
          </a:bodyPr>
          <a:lstStyle/>
          <a:p>
            <a:pPr>
              <a:buFont typeface="Arial" pitchFamily="34" charset="0"/>
              <a:buChar char="•"/>
            </a:pPr>
            <a:r>
              <a:rPr lang="en-IN" dirty="0" smtClean="0"/>
              <a:t>  How many of these receive justice?</a:t>
            </a:r>
          </a:p>
          <a:p>
            <a:pPr>
              <a:buFont typeface="Arial" pitchFamily="34" charset="0"/>
              <a:buChar char="•"/>
            </a:pPr>
            <a:endParaRPr lang="en-IN" dirty="0"/>
          </a:p>
        </p:txBody>
      </p:sp>
      <p:pic>
        <p:nvPicPr>
          <p:cNvPr id="5" name="Picture 4" descr="New Picture (4).bmp"/>
          <p:cNvPicPr>
            <a:picLocks noChangeAspect="1"/>
          </p:cNvPicPr>
          <p:nvPr/>
        </p:nvPicPr>
        <p:blipFill>
          <a:blip r:embed="rId2"/>
          <a:stretch>
            <a:fillRect/>
          </a:stretch>
        </p:blipFill>
        <p:spPr>
          <a:xfrm>
            <a:off x="573630" y="1230554"/>
            <a:ext cx="11244773" cy="44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3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2021707" cy="646331"/>
          </a:xfrm>
          <a:prstGeom prst="rect">
            <a:avLst/>
          </a:prstGeom>
          <a:noFill/>
        </p:spPr>
        <p:txBody>
          <a:bodyPr wrap="none" rtlCol="0">
            <a:spAutoFit/>
          </a:bodyPr>
          <a:lstStyle/>
          <a:p>
            <a:pPr>
              <a:buFont typeface="Arial" pitchFamily="34" charset="0"/>
              <a:buChar char="•"/>
            </a:pPr>
            <a:r>
              <a:rPr lang="en-IN" dirty="0" smtClean="0"/>
              <a:t>  world statistics :</a:t>
            </a:r>
          </a:p>
          <a:p>
            <a:pPr>
              <a:buFont typeface="Arial" pitchFamily="34" charset="0"/>
              <a:buChar char="•"/>
            </a:pPr>
            <a:endParaRPr lang="en-IN" dirty="0"/>
          </a:p>
        </p:txBody>
      </p:sp>
      <p:pic>
        <p:nvPicPr>
          <p:cNvPr id="7" name="Picture 6" descr="New Picture (5).bmp"/>
          <p:cNvPicPr>
            <a:picLocks noChangeAspect="1"/>
          </p:cNvPicPr>
          <p:nvPr/>
        </p:nvPicPr>
        <p:blipFill>
          <a:blip r:embed="rId2"/>
          <a:stretch>
            <a:fillRect/>
          </a:stretch>
        </p:blipFill>
        <p:spPr>
          <a:xfrm>
            <a:off x="706447" y="952939"/>
            <a:ext cx="10396982" cy="5704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xmlns="" id="{DE75FCF7-AF4B-42AF-B16E-A23B01A44B88}"/>
              </a:ext>
            </a:extLst>
          </p:cNvPr>
          <p:cNvSpPr txBox="1">
            <a:spLocks/>
          </p:cNvSpPr>
          <p:nvPr/>
        </p:nvSpPr>
        <p:spPr>
          <a:xfrm>
            <a:off x="4203339" y="5392270"/>
            <a:ext cx="2708450" cy="90286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2"/>
              </a:solidFill>
              <a:latin typeface="+mj-lt"/>
            </a:endParaRPr>
          </a:p>
        </p:txBody>
      </p:sp>
      <p:sp>
        <p:nvSpPr>
          <p:cNvPr id="11" name="TextBox 10"/>
          <p:cNvSpPr txBox="1"/>
          <p:nvPr/>
        </p:nvSpPr>
        <p:spPr>
          <a:xfrm>
            <a:off x="244352" y="195943"/>
            <a:ext cx="7342094" cy="830997"/>
          </a:xfrm>
          <a:prstGeom prst="rect">
            <a:avLst/>
          </a:prstGeom>
          <a:noFill/>
        </p:spPr>
        <p:txBody>
          <a:bodyPr wrap="square" rtlCol="0">
            <a:spAutoFit/>
          </a:bodyPr>
          <a:lstStyle/>
          <a:p>
            <a:r>
              <a:rPr lang="en-IN" sz="4800" dirty="0" smtClean="0">
                <a:solidFill>
                  <a:schemeClr val="accent1">
                    <a:lumMod val="75000"/>
                  </a:schemeClr>
                </a:solidFill>
              </a:rPr>
              <a:t>AIM</a:t>
            </a:r>
            <a:r>
              <a:rPr lang="en-IN" sz="4800" dirty="0" smtClean="0">
                <a:solidFill>
                  <a:schemeClr val="tx2">
                    <a:lumMod val="75000"/>
                  </a:schemeClr>
                </a:solidFill>
              </a:rPr>
              <a:t> AND </a:t>
            </a:r>
            <a:r>
              <a:rPr lang="en-IN" sz="4800" dirty="0" smtClean="0">
                <a:solidFill>
                  <a:schemeClr val="accent2">
                    <a:lumMod val="75000"/>
                  </a:schemeClr>
                </a:solidFill>
              </a:rPr>
              <a:t>OBJECTIVE</a:t>
            </a:r>
            <a:r>
              <a:rPr lang="en-IN" sz="4800" b="1" dirty="0" smtClean="0">
                <a:solidFill>
                  <a:schemeClr val="accent2">
                    <a:lumMod val="75000"/>
                  </a:schemeClr>
                </a:solidFill>
              </a:rPr>
              <a:t>:</a:t>
            </a:r>
            <a:endParaRPr lang="en-IN" sz="4800" b="1" dirty="0">
              <a:solidFill>
                <a:schemeClr val="accent2">
                  <a:lumMod val="75000"/>
                </a:schemeClr>
              </a:solidFill>
            </a:endParaRPr>
          </a:p>
        </p:txBody>
      </p:sp>
      <p:sp>
        <p:nvSpPr>
          <p:cNvPr id="18" name="TextBox 17"/>
          <p:cNvSpPr txBox="1"/>
          <p:nvPr/>
        </p:nvSpPr>
        <p:spPr>
          <a:xfrm>
            <a:off x="6766560" y="2191486"/>
            <a:ext cx="5425440" cy="646331"/>
          </a:xfrm>
          <a:prstGeom prst="rect">
            <a:avLst/>
          </a:prstGeom>
          <a:noFill/>
        </p:spPr>
        <p:txBody>
          <a:bodyPr wrap="square" rtlCol="0">
            <a:spAutoFit/>
          </a:bodyPr>
          <a:lstStyle/>
          <a:p>
            <a:pPr>
              <a:buFont typeface="Arial" pitchFamily="34" charset="0"/>
              <a:buChar char="•"/>
            </a:pPr>
            <a:endParaRPr lang="en-IN" b="1" dirty="0" smtClean="0">
              <a:solidFill>
                <a:schemeClr val="bg1"/>
              </a:solidFill>
            </a:endParaRPr>
          </a:p>
          <a:p>
            <a:endParaRPr lang="en-IN" dirty="0" smtClean="0">
              <a:solidFill>
                <a:schemeClr val="bg1"/>
              </a:solidFill>
            </a:endParaRPr>
          </a:p>
        </p:txBody>
      </p:sp>
      <p:sp>
        <p:nvSpPr>
          <p:cNvPr id="8" name="TextBox 7"/>
          <p:cNvSpPr txBox="1"/>
          <p:nvPr/>
        </p:nvSpPr>
        <p:spPr>
          <a:xfrm>
            <a:off x="222070" y="1698172"/>
            <a:ext cx="6570616" cy="2246769"/>
          </a:xfrm>
          <a:prstGeom prst="rect">
            <a:avLst/>
          </a:prstGeom>
          <a:noFill/>
        </p:spPr>
        <p:txBody>
          <a:bodyPr wrap="square" rtlCol="0">
            <a:spAutoFit/>
          </a:bodyPr>
          <a:lstStyle/>
          <a:p>
            <a:r>
              <a:rPr lang="en-IN" sz="2000" b="1" dirty="0" smtClean="0">
                <a:ln w="1905"/>
                <a:solidFill>
                  <a:schemeClr val="accent2">
                    <a:lumMod val="75000"/>
                  </a:schemeClr>
                </a:solidFill>
                <a:effectLst>
                  <a:innerShdw blurRad="69850" dist="43180" dir="5400000">
                    <a:srgbClr val="000000">
                      <a:alpha val="65000"/>
                    </a:srgbClr>
                  </a:innerShdw>
                </a:effectLst>
              </a:rPr>
              <a:t>WE AIM TO USE DATA ANALYTICS TOOLS TO UNDERSTAND THE STATISTICS BEHIND THE ALARMING STATE OF CRIMES AGAINST WOMEN IN OUR COUNTRY  AND WE AIM TO USE PREDICTIVE TOOLS TO PREDICT THE FUTURE CRIME RATES AGAINST WOMEN IN OUR COUNTRY.</a:t>
            </a:r>
          </a:p>
          <a:p>
            <a:endParaRPr lang="en-IN" sz="2000" dirty="0"/>
          </a:p>
        </p:txBody>
      </p:sp>
    </p:spTree>
    <p:extLst>
      <p:ext uri="{BB962C8B-B14F-4D97-AF65-F5344CB8AC3E}">
        <p14:creationId xmlns:p14="http://schemas.microsoft.com/office/powerpoint/2010/main" xmlns="" val="1742988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3701654" cy="646331"/>
          </a:xfrm>
          <a:prstGeom prst="rect">
            <a:avLst/>
          </a:prstGeom>
          <a:noFill/>
        </p:spPr>
        <p:txBody>
          <a:bodyPr wrap="none" rtlCol="0">
            <a:spAutoFit/>
          </a:bodyPr>
          <a:lstStyle/>
          <a:p>
            <a:pPr>
              <a:buFont typeface="Arial" pitchFamily="34" charset="0"/>
              <a:buChar char="•"/>
            </a:pPr>
            <a:r>
              <a:rPr lang="en-IN" dirty="0" smtClean="0"/>
              <a:t>  visualization using folium library </a:t>
            </a:r>
          </a:p>
          <a:p>
            <a:pPr>
              <a:buFont typeface="Arial" pitchFamily="34" charset="0"/>
              <a:buChar char="•"/>
            </a:pPr>
            <a:endParaRPr lang="en-IN" dirty="0"/>
          </a:p>
        </p:txBody>
      </p:sp>
      <p:pic>
        <p:nvPicPr>
          <p:cNvPr id="5" name="Picture 4" descr="New Picture (6).bmp"/>
          <p:cNvPicPr>
            <a:picLocks noChangeAspect="1"/>
          </p:cNvPicPr>
          <p:nvPr/>
        </p:nvPicPr>
        <p:blipFill>
          <a:blip r:embed="rId2"/>
          <a:srcRect r="-1427"/>
          <a:stretch>
            <a:fillRect/>
          </a:stretch>
        </p:blipFill>
        <p:spPr>
          <a:xfrm>
            <a:off x="2329200" y="1097281"/>
            <a:ext cx="9283680" cy="5191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xmlns=""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3701654" cy="646331"/>
          </a:xfrm>
          <a:prstGeom prst="rect">
            <a:avLst/>
          </a:prstGeom>
          <a:noFill/>
        </p:spPr>
        <p:txBody>
          <a:bodyPr wrap="none" rtlCol="0">
            <a:spAutoFit/>
          </a:bodyPr>
          <a:lstStyle/>
          <a:p>
            <a:pPr>
              <a:buFont typeface="Arial" pitchFamily="34" charset="0"/>
              <a:buChar char="•"/>
            </a:pPr>
            <a:r>
              <a:rPr lang="en-IN" dirty="0" smtClean="0"/>
              <a:t>  visualization using folium library </a:t>
            </a:r>
          </a:p>
          <a:p>
            <a:pPr>
              <a:buFont typeface="Arial" pitchFamily="34" charset="0"/>
              <a:buChar char="•"/>
            </a:pPr>
            <a:endParaRPr lang="en-IN" dirty="0"/>
          </a:p>
        </p:txBody>
      </p:sp>
      <p:pic>
        <p:nvPicPr>
          <p:cNvPr id="4098" name="Picture 2"/>
          <p:cNvPicPr>
            <a:picLocks noChangeAspect="1" noChangeArrowheads="1"/>
          </p:cNvPicPr>
          <p:nvPr/>
        </p:nvPicPr>
        <p:blipFill>
          <a:blip r:embed="rId2"/>
          <a:srcRect l="17020" t="16602" r="17775" b="6250"/>
          <a:stretch>
            <a:fillRect/>
          </a:stretch>
        </p:blipFill>
        <p:spPr bwMode="auto">
          <a:xfrm>
            <a:off x="0" y="0"/>
            <a:ext cx="12192000" cy="6842986"/>
          </a:xfrm>
          <a:prstGeom prst="rect">
            <a:avLst/>
          </a:prstGeom>
          <a:noFill/>
          <a:ln w="9525">
            <a:noFill/>
            <a:miter lim="800000"/>
            <a:headEnd/>
            <a:tailEnd/>
          </a:ln>
          <a:effectLst/>
        </p:spPr>
      </p:pic>
    </p:spTree>
    <p:extLst>
      <p:ext uri="{BB962C8B-B14F-4D97-AF65-F5344CB8AC3E}">
        <p14:creationId xmlns:p14="http://schemas.microsoft.com/office/powerpoint/2010/main" xmlns="" val="1696856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9876" t="24023" r="22474" b="22461"/>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6264" t="28571" r="41167" b="36608"/>
          <a:stretch>
            <a:fillRect/>
          </a:stretch>
        </p:blipFill>
        <p:spPr bwMode="auto">
          <a:xfrm>
            <a:off x="0" y="-1"/>
            <a:ext cx="11377749" cy="668818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8172" t="20714" r="18076" b="6250"/>
          <a:stretch>
            <a:fillRect/>
          </a:stretch>
        </p:blipFill>
        <p:spPr bwMode="auto">
          <a:xfrm>
            <a:off x="-1" y="0"/>
            <a:ext cx="12192001" cy="679828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6465" t="19464" r="17172" b="6250"/>
          <a:stretch>
            <a:fillRect/>
          </a:stretch>
        </p:blipFill>
        <p:spPr bwMode="auto">
          <a:xfrm>
            <a:off x="0" y="13063"/>
            <a:ext cx="12192000" cy="6858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6666" t="41429" r="3317" b="7500"/>
          <a:stretch>
            <a:fillRect/>
          </a:stretch>
        </p:blipFill>
        <p:spPr bwMode="auto">
          <a:xfrm>
            <a:off x="0" y="0"/>
            <a:ext cx="12192000" cy="666205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a:srcRect l="16802" t="20268" r="17036" b="15268"/>
          <a:stretch>
            <a:fillRect/>
          </a:stretch>
        </p:blipFill>
        <p:spPr bwMode="auto">
          <a:xfrm>
            <a:off x="0" y="0"/>
            <a:ext cx="12192000" cy="6678773"/>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l="16766" t="20714" r="4221" b="5536"/>
          <a:stretch>
            <a:fillRect/>
          </a:stretch>
        </p:blipFill>
        <p:spPr bwMode="auto">
          <a:xfrm>
            <a:off x="0" y="-1"/>
            <a:ext cx="12122489" cy="636161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18875" t="24643" r="18276" b="8750"/>
          <a:stretch>
            <a:fillRect/>
          </a:stretch>
        </p:blipFill>
        <p:spPr bwMode="auto">
          <a:xfrm>
            <a:off x="-1" y="0"/>
            <a:ext cx="12192001"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ABSTRACT</a:t>
            </a:r>
            <a:endParaRPr lang="en-US" dirty="0">
              <a:solidFill>
                <a:schemeClr val="accent3">
                  <a:lumMod val="75000"/>
                </a:schemeClr>
              </a:solidFill>
            </a:endParaRPr>
          </a:p>
        </p:txBody>
      </p:sp>
      <p:sp>
        <p:nvSpPr>
          <p:cNvPr id="27" name="Rectangle 26">
            <a:extLst>
              <a:ext uri="{FF2B5EF4-FFF2-40B4-BE49-F238E27FC236}">
                <a16:creationId xmlns:a16="http://schemas.microsoft.com/office/drawing/2014/main" xmlns=""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extBox 27"/>
          <p:cNvSpPr txBox="1"/>
          <p:nvPr/>
        </p:nvSpPr>
        <p:spPr>
          <a:xfrm>
            <a:off x="1240971" y="1593667"/>
            <a:ext cx="9836332" cy="3785652"/>
          </a:xfrm>
          <a:prstGeom prst="rect">
            <a:avLst/>
          </a:prstGeom>
          <a:noFill/>
        </p:spPr>
        <p:txBody>
          <a:bodyPr wrap="square" rtlCol="0">
            <a:spAutoFit/>
          </a:bodyPr>
          <a:lstStyle/>
          <a:p>
            <a:r>
              <a:rPr lang="en-IN" sz="2400" dirty="0" smtClean="0"/>
              <a:t>According to the National Crime Records Bureau of India, a crime against women is committed every 3 minutes, and the rate of crime showed an increase of approximately 50% from the years 2011- 2015 ( in four years). However, data studies show that crime against women per capita in India is low compared to other countries. This new found information helps us understand that maybe the increased rate of crime in India might be directly related to population growth India has experienced in the past decade. This poses the question, what will be the state of our country in future years?</a:t>
            </a:r>
            <a:endParaRPr lang="en-IN" sz="2400" dirty="0" smtClean="0">
              <a:solidFill>
                <a:schemeClr val="tx2">
                  <a:lumMod val="75000"/>
                </a:schemeClr>
              </a:solidFill>
            </a:endParaRPr>
          </a:p>
          <a:p>
            <a:endParaRPr lang="en-IN" sz="2400" dirty="0" smtClean="0">
              <a:solidFill>
                <a:schemeClr val="tx2">
                  <a:lumMod val="75000"/>
                </a:schemeClr>
              </a:solidFill>
            </a:endParaRPr>
          </a:p>
        </p:txBody>
      </p:sp>
    </p:spTree>
    <p:extLst>
      <p:ext uri="{BB962C8B-B14F-4D97-AF65-F5344CB8AC3E}">
        <p14:creationId xmlns:p14="http://schemas.microsoft.com/office/powerpoint/2010/main" xmlns="" val="4200000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17570" t="19643" r="17574" b="6250"/>
          <a:stretch>
            <a:fillRect/>
          </a:stretch>
        </p:blipFill>
        <p:spPr bwMode="auto">
          <a:xfrm>
            <a:off x="-1" y="-1"/>
            <a:ext cx="12192001" cy="678894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l="16766" t="16964" r="17574" b="9465"/>
          <a:stretch>
            <a:fillRect/>
          </a:stretch>
        </p:blipFill>
        <p:spPr bwMode="auto">
          <a:xfrm>
            <a:off x="0" y="0"/>
            <a:ext cx="10886244" cy="6858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l="17605" t="28125" r="7801" b="7768"/>
          <a:stretch>
            <a:fillRect/>
          </a:stretch>
        </p:blipFill>
        <p:spPr bwMode="auto">
          <a:xfrm>
            <a:off x="0" y="-1"/>
            <a:ext cx="12165923" cy="6361611"/>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18172" t="22500" r="18276" b="6250"/>
          <a:stretch>
            <a:fillRect/>
          </a:stretch>
        </p:blipFill>
        <p:spPr bwMode="auto">
          <a:xfrm>
            <a:off x="0" y="0"/>
            <a:ext cx="10879986" cy="68580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l="16164" t="25357" r="2212" b="17857"/>
          <a:stretch>
            <a:fillRect/>
          </a:stretch>
        </p:blipFill>
        <p:spPr bwMode="auto">
          <a:xfrm>
            <a:off x="509452" y="1776549"/>
            <a:ext cx="10620103" cy="4153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783771" y="940526"/>
            <a:ext cx="2300758" cy="369332"/>
          </a:xfrm>
          <a:prstGeom prst="rect">
            <a:avLst/>
          </a:prstGeom>
          <a:noFill/>
        </p:spPr>
        <p:txBody>
          <a:bodyPr wrap="none" rtlCol="0">
            <a:spAutoFit/>
          </a:bodyPr>
          <a:lstStyle/>
          <a:p>
            <a:r>
              <a:rPr lang="en-IN" dirty="0" smtClean="0"/>
              <a:t>RESULT ANALYSIS:</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l="16967" t="15536" r="17473" b="11786"/>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l="16365" t="20000" r="11148" b="6429"/>
          <a:stretch>
            <a:fillRect/>
          </a:stretch>
        </p:blipFill>
        <p:spPr bwMode="auto">
          <a:xfrm>
            <a:off x="0" y="0"/>
            <a:ext cx="12017829" cy="6857819"/>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l="18172" t="27780" r="32582" b="6250"/>
          <a:stretch>
            <a:fillRect/>
          </a:stretch>
        </p:blipFill>
        <p:spPr bwMode="auto">
          <a:xfrm>
            <a:off x="927463" y="182880"/>
            <a:ext cx="8862922" cy="667512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l="17469" t="21250" r="17172" b="6786"/>
          <a:stretch>
            <a:fillRect/>
          </a:stretch>
        </p:blipFill>
        <p:spPr bwMode="auto">
          <a:xfrm>
            <a:off x="-1" y="0"/>
            <a:ext cx="11078309" cy="6858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l="17268" t="16607" r="17674" b="9286"/>
          <a:stretch>
            <a:fillRect/>
          </a:stretch>
        </p:blipFill>
        <p:spPr bwMode="auto">
          <a:xfrm>
            <a:off x="-1" y="0"/>
            <a:ext cx="11691258" cy="685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2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prstGeom prst="rect">
            <a:avLst/>
          </a:prstGeom>
        </p:spPr>
        <p:txBody>
          <a:bodyPr/>
          <a:lstStyle/>
          <a:p>
            <a:r>
              <a:rPr lang="en-US" dirty="0" smtClean="0">
                <a:solidFill>
                  <a:schemeClr val="accent1">
                    <a:lumMod val="75000"/>
                  </a:schemeClr>
                </a:solidFill>
              </a:rPr>
              <a:t>REQUIREMENTS</a:t>
            </a:r>
            <a:endParaRPr lang="en-US" dirty="0">
              <a:solidFill>
                <a:schemeClr val="accent1">
                  <a:lumMod val="75000"/>
                </a:schemeClr>
              </a:solidFill>
            </a:endParaRPr>
          </a:p>
        </p:txBody>
      </p:sp>
      <p:sp>
        <p:nvSpPr>
          <p:cNvPr id="3" name="Rectangle 9">
            <a:extLst>
              <a:ext uri="{FF2B5EF4-FFF2-40B4-BE49-F238E27FC236}">
                <a16:creationId xmlns:a16="http://schemas.microsoft.com/office/drawing/2014/main" xmlns="" id="{1CF2E0EF-678D-4DB7-94EC-E888F9DAE5AA}"/>
              </a:ext>
            </a:extLst>
          </p:cNvPr>
          <p:cNvSpPr/>
          <p:nvPr/>
        </p:nvSpPr>
        <p:spPr>
          <a:xfrm>
            <a:off x="4836596" y="3122298"/>
            <a:ext cx="2518808" cy="1631644"/>
          </a:xfrm>
          <a:custGeom>
            <a:avLst/>
            <a:gdLst/>
            <a:ahLst/>
            <a:cxnLst/>
            <a:rect l="l" t="t" r="r" b="b"/>
            <a:pathLst>
              <a:path w="3816424" h="2472220">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TextBox 38">
            <a:extLst>
              <a:ext uri="{FF2B5EF4-FFF2-40B4-BE49-F238E27FC236}">
                <a16:creationId xmlns:a16="http://schemas.microsoft.com/office/drawing/2014/main" xmlns="" id="{CB71E602-2873-4B06-965F-238AF6E09A4A}"/>
              </a:ext>
            </a:extLst>
          </p:cNvPr>
          <p:cNvSpPr txBox="1"/>
          <p:nvPr/>
        </p:nvSpPr>
        <p:spPr>
          <a:xfrm>
            <a:off x="5198249" y="3440643"/>
            <a:ext cx="1777600" cy="707886"/>
          </a:xfrm>
          <a:prstGeom prst="rect">
            <a:avLst/>
          </a:prstGeom>
          <a:noFill/>
        </p:spPr>
        <p:txBody>
          <a:bodyPr wrap="square" rtlCol="0">
            <a:spAutoFit/>
          </a:bodyPr>
          <a:lstStyle/>
          <a:p>
            <a:pPr algn="ctr"/>
            <a:r>
              <a:rPr lang="en-US" altLang="ko-KR" sz="2000" b="1" dirty="0" smtClean="0">
                <a:solidFill>
                  <a:schemeClr val="tx1">
                    <a:lumMod val="75000"/>
                    <a:lumOff val="25000"/>
                  </a:schemeClr>
                </a:solidFill>
                <a:cs typeface="Arial" pitchFamily="34" charset="0"/>
              </a:rPr>
              <a:t>CRIME ANALYTICS</a:t>
            </a:r>
            <a:endParaRPr lang="ko-KR" altLang="en-US" sz="2000" b="1" dirty="0">
              <a:solidFill>
                <a:schemeClr val="tx1">
                  <a:lumMod val="75000"/>
                  <a:lumOff val="25000"/>
                </a:schemeClr>
              </a:solidFill>
              <a:cs typeface="Arial" pitchFamily="34" charset="0"/>
            </a:endParaRPr>
          </a:p>
        </p:txBody>
      </p:sp>
      <p:sp>
        <p:nvSpPr>
          <p:cNvPr id="41" name="TextBox 40">
            <a:extLst>
              <a:ext uri="{FF2B5EF4-FFF2-40B4-BE49-F238E27FC236}">
                <a16:creationId xmlns:a16="http://schemas.microsoft.com/office/drawing/2014/main" xmlns="" id="{BB53B3E8-89B4-42A5-A1ED-D90995C6B8BA}"/>
              </a:ext>
            </a:extLst>
          </p:cNvPr>
          <p:cNvSpPr txBox="1"/>
          <p:nvPr/>
        </p:nvSpPr>
        <p:spPr>
          <a:xfrm>
            <a:off x="8400255" y="2593858"/>
            <a:ext cx="1971653" cy="523220"/>
          </a:xfrm>
          <a:prstGeom prst="rect">
            <a:avLst/>
          </a:prstGeom>
          <a:noFill/>
        </p:spPr>
        <p:txBody>
          <a:bodyPr wrap="square" lIns="108000" rIns="108000" rtlCol="0">
            <a:spAutoFit/>
          </a:bodyPr>
          <a:lstStyle/>
          <a:p>
            <a:pPr algn="ctr"/>
            <a:r>
              <a:rPr lang="en-US" altLang="ko-KR" sz="1400" b="1" dirty="0" smtClean="0">
                <a:solidFill>
                  <a:schemeClr val="tx2">
                    <a:lumMod val="75000"/>
                  </a:schemeClr>
                </a:solidFill>
                <a:cs typeface="Arial" pitchFamily="34" charset="0"/>
              </a:rPr>
              <a:t>HARDWARE REQUIREMENTS</a:t>
            </a:r>
            <a:endParaRPr lang="ko-KR" altLang="en-US" sz="1400" b="1" dirty="0">
              <a:solidFill>
                <a:schemeClr val="tx2">
                  <a:lumMod val="75000"/>
                </a:schemeClr>
              </a:solidFill>
              <a:cs typeface="Arial" pitchFamily="34" charset="0"/>
            </a:endParaRPr>
          </a:p>
        </p:txBody>
      </p:sp>
      <p:sp>
        <p:nvSpPr>
          <p:cNvPr id="42" name="TextBox 41">
            <a:extLst>
              <a:ext uri="{FF2B5EF4-FFF2-40B4-BE49-F238E27FC236}">
                <a16:creationId xmlns:a16="http://schemas.microsoft.com/office/drawing/2014/main" xmlns="" id="{19B208E2-1902-4072-AA03-D4B2FF355A66}"/>
              </a:ext>
            </a:extLst>
          </p:cNvPr>
          <p:cNvSpPr txBox="1"/>
          <p:nvPr/>
        </p:nvSpPr>
        <p:spPr>
          <a:xfrm>
            <a:off x="1632857" y="2695610"/>
            <a:ext cx="1936741" cy="523220"/>
          </a:xfrm>
          <a:prstGeom prst="rect">
            <a:avLst/>
          </a:prstGeom>
          <a:noFill/>
        </p:spPr>
        <p:txBody>
          <a:bodyPr wrap="square" lIns="108000" rIns="108000" rtlCol="0">
            <a:spAutoFit/>
          </a:bodyPr>
          <a:lstStyle/>
          <a:p>
            <a:pPr algn="ctr"/>
            <a:r>
              <a:rPr lang="en-US" altLang="ko-KR" sz="1400" b="1" dirty="0" smtClean="0">
                <a:solidFill>
                  <a:schemeClr val="tx2">
                    <a:lumMod val="75000"/>
                  </a:schemeClr>
                </a:solidFill>
                <a:cs typeface="Arial" pitchFamily="34" charset="0"/>
              </a:rPr>
              <a:t>SOFTWARE REQUIREMENTS</a:t>
            </a:r>
            <a:endParaRPr lang="ko-KR" altLang="en-US" sz="1400" b="1" dirty="0">
              <a:solidFill>
                <a:schemeClr val="tx2">
                  <a:lumMod val="75000"/>
                </a:schemeClr>
              </a:solidFill>
              <a:cs typeface="Arial" pitchFamily="34" charset="0"/>
            </a:endParaRPr>
          </a:p>
        </p:txBody>
      </p:sp>
      <p:sp>
        <p:nvSpPr>
          <p:cNvPr id="47" name="TextBox 46">
            <a:extLst>
              <a:ext uri="{FF2B5EF4-FFF2-40B4-BE49-F238E27FC236}">
                <a16:creationId xmlns:a16="http://schemas.microsoft.com/office/drawing/2014/main" xmlns="" id="{7DC9B1FC-E4D4-4581-AA68-26C9A950C43F}"/>
              </a:ext>
            </a:extLst>
          </p:cNvPr>
          <p:cNvSpPr txBox="1"/>
          <p:nvPr/>
        </p:nvSpPr>
        <p:spPr>
          <a:xfrm>
            <a:off x="8175403" y="3341620"/>
            <a:ext cx="3204000" cy="830997"/>
          </a:xfrm>
          <a:prstGeom prst="rect">
            <a:avLst/>
          </a:prstGeom>
          <a:noFill/>
        </p:spPr>
        <p:txBody>
          <a:bodyPr wrap="square" rtlCol="0">
            <a:spAutoFit/>
          </a:bodyPr>
          <a:lstStyle/>
          <a:p>
            <a:pPr algn="r"/>
            <a:r>
              <a:rPr lang="en-IN" sz="1600" dirty="0" smtClean="0"/>
              <a:t>Any recent system with minimum 4GB RAM will be sufficient for such analysis.</a:t>
            </a:r>
            <a:r>
              <a:rPr lang="en-US" altLang="ko-KR" sz="1600" dirty="0" smtClean="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xmlns="" id="{A2037629-1792-4F7E-B61C-AF0FE63F4365}"/>
              </a:ext>
            </a:extLst>
          </p:cNvPr>
          <p:cNvSpPr txBox="1"/>
          <p:nvPr/>
        </p:nvSpPr>
        <p:spPr>
          <a:xfrm>
            <a:off x="850656" y="3341620"/>
            <a:ext cx="3204000" cy="830997"/>
          </a:xfrm>
          <a:prstGeom prst="rect">
            <a:avLst/>
          </a:prstGeom>
          <a:noFill/>
        </p:spPr>
        <p:txBody>
          <a:bodyPr wrap="square" rtlCol="0">
            <a:spAutoFit/>
          </a:bodyPr>
          <a:lstStyle/>
          <a:p>
            <a:pPr>
              <a:buFont typeface="Arial" pitchFamily="34" charset="0"/>
              <a:buChar char="•"/>
            </a:pPr>
            <a:r>
              <a:rPr lang="ko-KR" altLang="en-US" sz="1200" dirty="0" smtClean="0">
                <a:solidFill>
                  <a:schemeClr val="tx1">
                    <a:lumMod val="75000"/>
                    <a:lumOff val="25000"/>
                  </a:schemeClr>
                </a:solidFill>
                <a:cs typeface="Arial" pitchFamily="34" charset="0"/>
              </a:rPr>
              <a:t> </a:t>
            </a:r>
            <a:r>
              <a:rPr lang="en-IN" altLang="ko-KR" sz="1600" dirty="0" smtClean="0">
                <a:cs typeface="Arial" pitchFamily="34" charset="0"/>
              </a:rPr>
              <a:t>ANACONDA PLATFORM</a:t>
            </a:r>
          </a:p>
          <a:p>
            <a:pPr>
              <a:buFont typeface="Arial" pitchFamily="34" charset="0"/>
              <a:buChar char="•"/>
            </a:pPr>
            <a:r>
              <a:rPr lang="en-IN" altLang="ko-KR" sz="1600" dirty="0" smtClean="0">
                <a:cs typeface="Arial" pitchFamily="34" charset="0"/>
              </a:rPr>
              <a:t>PYTHON3</a:t>
            </a:r>
          </a:p>
          <a:p>
            <a:pPr>
              <a:buFont typeface="Arial" pitchFamily="34" charset="0"/>
              <a:buChar char="•"/>
            </a:pPr>
            <a:r>
              <a:rPr lang="en-IN" altLang="ko-KR" sz="1600" dirty="0" smtClean="0">
                <a:cs typeface="Arial" pitchFamily="34" charset="0"/>
              </a:rPr>
              <a:t>JUPYTER NOTEBOOK</a:t>
            </a:r>
            <a:endParaRPr lang="ko-KR" altLang="en-US" sz="1600" dirty="0">
              <a:cs typeface="Arial" pitchFamily="34" charset="0"/>
            </a:endParaRPr>
          </a:p>
        </p:txBody>
      </p:sp>
      <p:sp>
        <p:nvSpPr>
          <p:cNvPr id="58" name="Rectangle 57">
            <a:extLst>
              <a:ext uri="{FF2B5EF4-FFF2-40B4-BE49-F238E27FC236}">
                <a16:creationId xmlns:a16="http://schemas.microsoft.com/office/drawing/2014/main" xmlns="" id="{17C625E3-018D-4C17-9030-AC553CCC81F7}"/>
              </a:ext>
            </a:extLst>
          </p:cNvPr>
          <p:cNvSpPr/>
          <p:nvPr/>
        </p:nvSpPr>
        <p:spPr>
          <a:xfrm flipV="1">
            <a:off x="1175657" y="933995"/>
            <a:ext cx="10175966" cy="1110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xmlns="" val="3499013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l="16064" t="17500" r="17473" b="6250"/>
          <a:stretch>
            <a:fillRect/>
          </a:stretch>
        </p:blipFill>
        <p:spPr bwMode="auto">
          <a:xfrm>
            <a:off x="0" y="0"/>
            <a:ext cx="11704320" cy="664790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l="16365" t="18750" r="17272" b="6250"/>
          <a:stretch>
            <a:fillRect/>
          </a:stretch>
        </p:blipFill>
        <p:spPr bwMode="auto">
          <a:xfrm>
            <a:off x="0" y="-1"/>
            <a:ext cx="11586754" cy="68559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l="17469" t="20179" r="18478" b="6429"/>
          <a:stretch>
            <a:fillRect/>
          </a:stretch>
        </p:blipFill>
        <p:spPr bwMode="auto">
          <a:xfrm>
            <a:off x="0" y="0"/>
            <a:ext cx="11547566" cy="668159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l="16666" t="30000" r="17172" b="4821"/>
          <a:stretch>
            <a:fillRect/>
          </a:stretch>
        </p:blipFill>
        <p:spPr bwMode="auto">
          <a:xfrm>
            <a:off x="0" y="0"/>
            <a:ext cx="12381978" cy="68580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l="16365" t="17143" r="17373" b="9286"/>
          <a:stretch>
            <a:fillRect/>
          </a:stretch>
        </p:blipFill>
        <p:spPr bwMode="auto">
          <a:xfrm>
            <a:off x="0" y="0"/>
            <a:ext cx="10711543" cy="66866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l="16967" t="19107" r="17473" b="6250"/>
          <a:stretch>
            <a:fillRect/>
          </a:stretch>
        </p:blipFill>
        <p:spPr bwMode="auto">
          <a:xfrm>
            <a:off x="-1" y="-1"/>
            <a:ext cx="11390811" cy="678980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l="16766" t="21607" r="17574" b="6250"/>
          <a:stretch>
            <a:fillRect/>
          </a:stretch>
        </p:blipFill>
        <p:spPr bwMode="auto">
          <a:xfrm>
            <a:off x="-1" y="0"/>
            <a:ext cx="11900263" cy="6665332"/>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l="16566" t="17143" r="17373" b="6250"/>
          <a:stretch>
            <a:fillRect/>
          </a:stretch>
        </p:blipFill>
        <p:spPr bwMode="auto">
          <a:xfrm>
            <a:off x="-1" y="0"/>
            <a:ext cx="11861075" cy="6830366"/>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l="18072" t="22500" r="17975" b="16250"/>
          <a:stretch>
            <a:fillRect/>
          </a:stretch>
        </p:blipFill>
        <p:spPr bwMode="auto">
          <a:xfrm>
            <a:off x="0" y="-1"/>
            <a:ext cx="12202574" cy="6570617"/>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l="18674" t="19286" r="19280" b="8035"/>
          <a:stretch>
            <a:fillRect/>
          </a:stretch>
        </p:blipFill>
        <p:spPr bwMode="auto">
          <a:xfrm>
            <a:off x="940525" y="0"/>
            <a:ext cx="9877831" cy="650530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xmlns="" id="{A3499E92-50A7-4680-90CB-41532F4FC718}"/>
              </a:ext>
            </a:extLst>
          </p:cNvPr>
          <p:cNvSpPr/>
          <p:nvPr/>
        </p:nvSpPr>
        <p:spPr>
          <a:xfrm>
            <a:off x="5910708" y="332800"/>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xmlns="" id="{7DA86C59-34F4-4919-9F69-A6D243DD90AF}"/>
              </a:ext>
            </a:extLst>
          </p:cNvPr>
          <p:cNvGrpSpPr/>
          <p:nvPr/>
        </p:nvGrpSpPr>
        <p:grpSpPr>
          <a:xfrm>
            <a:off x="6136125" y="571252"/>
            <a:ext cx="5406600" cy="777510"/>
            <a:chOff x="6154694" y="2802805"/>
            <a:chExt cx="5406600" cy="777510"/>
          </a:xfrm>
        </p:grpSpPr>
        <p:sp>
          <p:nvSpPr>
            <p:cNvPr id="5" name="TextBox 4">
              <a:extLst>
                <a:ext uri="{FF2B5EF4-FFF2-40B4-BE49-F238E27FC236}">
                  <a16:creationId xmlns:a16="http://schemas.microsoft.com/office/drawing/2014/main" xmlns="" id="{8591A18A-7559-4485-BC2C-6ACBBA9F87DF}"/>
                </a:ext>
              </a:extLst>
            </p:cNvPr>
            <p:cNvSpPr txBox="1"/>
            <p:nvPr/>
          </p:nvSpPr>
          <p:spPr>
            <a:xfrm>
              <a:off x="6899454" y="2932187"/>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xmlns="" id="{95E3BD7D-EEC6-41FC-867D-95F2B71346B3}"/>
                </a:ext>
              </a:extLst>
            </p:cNvPr>
            <p:cNvSpPr txBox="1"/>
            <p:nvPr/>
          </p:nvSpPr>
          <p:spPr>
            <a:xfrm>
              <a:off x="6154694" y="2802805"/>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xmlns="" id="{15E1B5E5-22C6-4CAE-BC59-0EB34CC7C043}"/>
              </a:ext>
            </a:extLst>
          </p:cNvPr>
          <p:cNvSpPr txBox="1"/>
          <p:nvPr/>
        </p:nvSpPr>
        <p:spPr>
          <a:xfrm>
            <a:off x="6702522" y="2108305"/>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REFERENCES AND INFORMATION ACQUIRED CITED</a:t>
            </a:r>
            <a:endParaRPr lang="en-US" altLang="ko-KR" sz="1200" dirty="0">
              <a:solidFill>
                <a:schemeClr val="bg1"/>
              </a:solidFill>
              <a:cs typeface="Arial" pitchFamily="34" charset="0"/>
            </a:endParaRPr>
          </a:p>
        </p:txBody>
      </p:sp>
      <p:grpSp>
        <p:nvGrpSpPr>
          <p:cNvPr id="12" name="Group 11">
            <a:extLst>
              <a:ext uri="{FF2B5EF4-FFF2-40B4-BE49-F238E27FC236}">
                <a16:creationId xmlns:a16="http://schemas.microsoft.com/office/drawing/2014/main" xmlns="" id="{9D3E30DF-4F9D-4D5B-9110-CB46BA5063F2}"/>
              </a:ext>
            </a:extLst>
          </p:cNvPr>
          <p:cNvGrpSpPr/>
          <p:nvPr/>
        </p:nvGrpSpPr>
        <p:grpSpPr>
          <a:xfrm>
            <a:off x="6136125" y="1490699"/>
            <a:ext cx="5419664" cy="777510"/>
            <a:chOff x="6102442" y="1483456"/>
            <a:chExt cx="5419664" cy="777510"/>
          </a:xfrm>
        </p:grpSpPr>
        <p:sp>
          <p:nvSpPr>
            <p:cNvPr id="13" name="TextBox 12">
              <a:extLst>
                <a:ext uri="{FF2B5EF4-FFF2-40B4-BE49-F238E27FC236}">
                  <a16:creationId xmlns:a16="http://schemas.microsoft.com/office/drawing/2014/main" xmlns=""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LITERATURE REVIEW</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xmlns=""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xmlns="" id="{437A4661-D2A4-40E5-9248-83B3298A506A}"/>
              </a:ext>
            </a:extLst>
          </p:cNvPr>
          <p:cNvSpPr txBox="1"/>
          <p:nvPr/>
        </p:nvSpPr>
        <p:spPr>
          <a:xfrm>
            <a:off x="6846212" y="2986039"/>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THE STEPS WE HAVE TAKEN TO FIND A SOLUTION</a:t>
            </a:r>
            <a:endParaRPr lang="en-US" altLang="ko-KR" sz="1200" dirty="0">
              <a:solidFill>
                <a:schemeClr val="bg1"/>
              </a:solidFill>
              <a:cs typeface="Arial" pitchFamily="34" charset="0"/>
            </a:endParaRPr>
          </a:p>
        </p:txBody>
      </p:sp>
      <p:grpSp>
        <p:nvGrpSpPr>
          <p:cNvPr id="16" name="Group 15">
            <a:extLst>
              <a:ext uri="{FF2B5EF4-FFF2-40B4-BE49-F238E27FC236}">
                <a16:creationId xmlns:a16="http://schemas.microsoft.com/office/drawing/2014/main" xmlns="" id="{41FEFB00-F764-4A36-BDE0-EFBFFBAD9C92}"/>
              </a:ext>
            </a:extLst>
          </p:cNvPr>
          <p:cNvGrpSpPr/>
          <p:nvPr/>
        </p:nvGrpSpPr>
        <p:grpSpPr>
          <a:xfrm>
            <a:off x="6214503" y="2342308"/>
            <a:ext cx="5484978" cy="777510"/>
            <a:chOff x="6037128" y="1496519"/>
            <a:chExt cx="5484978" cy="777510"/>
          </a:xfrm>
        </p:grpSpPr>
        <p:sp>
          <p:nvSpPr>
            <p:cNvPr id="17" name="TextBox 16">
              <a:extLst>
                <a:ext uri="{FF2B5EF4-FFF2-40B4-BE49-F238E27FC236}">
                  <a16:creationId xmlns:a16="http://schemas.microsoft.com/office/drawing/2014/main" xmlns=""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METHODOLOGY</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xmlns="" id="{8611BD74-B8C0-4D62-99FC-2DBC909A434D}"/>
                </a:ext>
              </a:extLst>
            </p:cNvPr>
            <p:cNvSpPr txBox="1"/>
            <p:nvPr/>
          </p:nvSpPr>
          <p:spPr>
            <a:xfrm>
              <a:off x="6037128" y="149651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20" name="Rectangle 19"/>
          <p:cNvSpPr/>
          <p:nvPr/>
        </p:nvSpPr>
        <p:spPr>
          <a:xfrm>
            <a:off x="6188935" y="5020882"/>
            <a:ext cx="1113201" cy="769441"/>
          </a:xfrm>
          <a:prstGeom prst="rect">
            <a:avLst/>
          </a:prstGeom>
        </p:spPr>
        <p:txBody>
          <a:bodyPr wrap="square">
            <a:spAutoFit/>
          </a:bodyPr>
          <a:lstStyle/>
          <a:p>
            <a:pPr algn="ctr"/>
            <a:r>
              <a:rPr lang="en-US" altLang="ko-KR" sz="4400" b="1" dirty="0" smtClean="0">
                <a:solidFill>
                  <a:schemeClr val="bg1"/>
                </a:solidFill>
                <a:cs typeface="Arial" pitchFamily="34" charset="0"/>
              </a:rPr>
              <a:t>06</a:t>
            </a:r>
            <a:endParaRPr lang="ko-KR" altLang="en-US" sz="4400" b="1" dirty="0">
              <a:solidFill>
                <a:schemeClr val="bg1"/>
              </a:solidFill>
              <a:cs typeface="Arial" pitchFamily="34" charset="0"/>
            </a:endParaRPr>
          </a:p>
        </p:txBody>
      </p:sp>
      <p:sp>
        <p:nvSpPr>
          <p:cNvPr id="21" name="Rectangle 20"/>
          <p:cNvSpPr/>
          <p:nvPr/>
        </p:nvSpPr>
        <p:spPr>
          <a:xfrm>
            <a:off x="7243756" y="5177637"/>
            <a:ext cx="3611478" cy="507831"/>
          </a:xfrm>
          <a:prstGeom prst="rect">
            <a:avLst/>
          </a:prstGeom>
        </p:spPr>
        <p:txBody>
          <a:bodyPr wrap="square">
            <a:spAutoFit/>
          </a:bodyPr>
          <a:lstStyle/>
          <a:p>
            <a:r>
              <a:rPr lang="en-US" altLang="ko-KR" sz="2700" b="1" dirty="0" smtClean="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22" name="TextBox 21">
            <a:extLst>
              <a:ext uri="{FF2B5EF4-FFF2-40B4-BE49-F238E27FC236}">
                <a16:creationId xmlns:a16="http://schemas.microsoft.com/office/drawing/2014/main" xmlns="" id="{15E1B5E5-22C6-4CAE-BC59-0EB34CC7C043}"/>
              </a:ext>
            </a:extLst>
          </p:cNvPr>
          <p:cNvSpPr txBox="1"/>
          <p:nvPr/>
        </p:nvSpPr>
        <p:spPr>
          <a:xfrm>
            <a:off x="6802670" y="1163424"/>
            <a:ext cx="4661840" cy="461665"/>
          </a:xfrm>
          <a:prstGeom prst="rect">
            <a:avLst/>
          </a:prstGeom>
          <a:noFill/>
        </p:spPr>
        <p:txBody>
          <a:bodyPr wrap="square" rtlCol="0">
            <a:spAutoFit/>
          </a:bodyPr>
          <a:lstStyle/>
          <a:p>
            <a:r>
              <a:rPr lang="en-US" altLang="ko-KR" sz="1200" dirty="0" smtClean="0">
                <a:solidFill>
                  <a:schemeClr val="bg1"/>
                </a:solidFill>
                <a:cs typeface="Arial" pitchFamily="34" charset="0"/>
              </a:rPr>
              <a:t>PREDICTIVE DATA  ANALYTICS ON CRIME AGAINST WOMEN IN INDIA</a:t>
            </a:r>
            <a:endParaRPr lang="en-US" altLang="ko-KR" sz="1200" dirty="0">
              <a:solidFill>
                <a:schemeClr val="bg1"/>
              </a:solidFill>
              <a:cs typeface="Arial" pitchFamily="34" charset="0"/>
            </a:endParaRPr>
          </a:p>
        </p:txBody>
      </p:sp>
      <p:sp>
        <p:nvSpPr>
          <p:cNvPr id="23" name="TextBox 22">
            <a:extLst>
              <a:ext uri="{FF2B5EF4-FFF2-40B4-BE49-F238E27FC236}">
                <a16:creationId xmlns:a16="http://schemas.microsoft.com/office/drawing/2014/main" xmlns="" id="{437A4661-D2A4-40E5-9248-83B3298A506A}"/>
              </a:ext>
            </a:extLst>
          </p:cNvPr>
          <p:cNvSpPr txBox="1"/>
          <p:nvPr/>
        </p:nvSpPr>
        <p:spPr>
          <a:xfrm>
            <a:off x="7063926" y="5685696"/>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WHAT DO WE UNDERSTAND?</a:t>
            </a:r>
            <a:endParaRPr lang="en-US" altLang="ko-KR" sz="1200" dirty="0">
              <a:solidFill>
                <a:schemeClr val="bg1"/>
              </a:solidFill>
              <a:cs typeface="Arial" pitchFamily="34" charset="0"/>
            </a:endParaRPr>
          </a:p>
        </p:txBody>
      </p:sp>
      <p:grpSp>
        <p:nvGrpSpPr>
          <p:cNvPr id="19" name="Group 18">
            <a:extLst>
              <a:ext uri="{FF2B5EF4-FFF2-40B4-BE49-F238E27FC236}">
                <a16:creationId xmlns:a16="http://schemas.microsoft.com/office/drawing/2014/main" xmlns="" id="{41FEFB00-F764-4A36-BDE0-EFBFFBAD9C92}"/>
              </a:ext>
            </a:extLst>
          </p:cNvPr>
          <p:cNvGrpSpPr/>
          <p:nvPr/>
        </p:nvGrpSpPr>
        <p:grpSpPr>
          <a:xfrm>
            <a:off x="6236274" y="3200103"/>
            <a:ext cx="5432727" cy="777510"/>
            <a:chOff x="5945688" y="1405079"/>
            <a:chExt cx="5432727" cy="777510"/>
          </a:xfrm>
        </p:grpSpPr>
        <p:sp>
          <p:nvSpPr>
            <p:cNvPr id="24" name="TextBox 23">
              <a:extLst>
                <a:ext uri="{FF2B5EF4-FFF2-40B4-BE49-F238E27FC236}">
                  <a16:creationId xmlns:a16="http://schemas.microsoft.com/office/drawing/2014/main" xmlns="" id="{493DF382-44DD-45C3-9704-34E8893BC3AC}"/>
                </a:ext>
              </a:extLst>
            </p:cNvPr>
            <p:cNvSpPr txBox="1"/>
            <p:nvPr/>
          </p:nvSpPr>
          <p:spPr>
            <a:xfrm>
              <a:off x="6716575" y="158671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ARCHITECTURE</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xmlns="" id="{8611BD74-B8C0-4D62-99FC-2DBC909A434D}"/>
                </a:ext>
              </a:extLst>
            </p:cNvPr>
            <p:cNvSpPr txBox="1"/>
            <p:nvPr/>
          </p:nvSpPr>
          <p:spPr>
            <a:xfrm>
              <a:off x="5945688" y="140507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26" name="TextBox 25">
            <a:extLst>
              <a:ext uri="{FF2B5EF4-FFF2-40B4-BE49-F238E27FC236}">
                <a16:creationId xmlns:a16="http://schemas.microsoft.com/office/drawing/2014/main" xmlns="" id="{437A4661-D2A4-40E5-9248-83B3298A506A}"/>
              </a:ext>
            </a:extLst>
          </p:cNvPr>
          <p:cNvSpPr txBox="1"/>
          <p:nvPr/>
        </p:nvSpPr>
        <p:spPr>
          <a:xfrm>
            <a:off x="6933298" y="3791582"/>
            <a:ext cx="4661840" cy="461665"/>
          </a:xfrm>
          <a:prstGeom prst="rect">
            <a:avLst/>
          </a:prstGeom>
          <a:noFill/>
        </p:spPr>
        <p:txBody>
          <a:bodyPr wrap="square" rtlCol="0">
            <a:spAutoFit/>
          </a:bodyPr>
          <a:lstStyle/>
          <a:p>
            <a:r>
              <a:rPr lang="en-US" altLang="ko-KR" sz="1200" dirty="0" smtClean="0">
                <a:solidFill>
                  <a:schemeClr val="bg1"/>
                </a:solidFill>
                <a:cs typeface="Arial" pitchFamily="34" charset="0"/>
              </a:rPr>
              <a:t>THE DATAFLOW AND UML DIAGRAMS ASSOCIATED WITH THE PROJECT</a:t>
            </a:r>
            <a:endParaRPr lang="en-US" altLang="ko-KR" sz="1200" dirty="0">
              <a:solidFill>
                <a:schemeClr val="bg1"/>
              </a:solidFill>
              <a:cs typeface="Arial" pitchFamily="34" charset="0"/>
            </a:endParaRPr>
          </a:p>
        </p:txBody>
      </p:sp>
      <p:grpSp>
        <p:nvGrpSpPr>
          <p:cNvPr id="28" name="Group 27">
            <a:extLst>
              <a:ext uri="{FF2B5EF4-FFF2-40B4-BE49-F238E27FC236}">
                <a16:creationId xmlns:a16="http://schemas.microsoft.com/office/drawing/2014/main" xmlns="" id="{41FEFB00-F764-4A36-BDE0-EFBFFBAD9C92}"/>
              </a:ext>
            </a:extLst>
          </p:cNvPr>
          <p:cNvGrpSpPr/>
          <p:nvPr/>
        </p:nvGrpSpPr>
        <p:grpSpPr>
          <a:xfrm>
            <a:off x="6271109" y="4162401"/>
            <a:ext cx="5432727" cy="777510"/>
            <a:chOff x="5945688" y="1405079"/>
            <a:chExt cx="5432727" cy="777510"/>
          </a:xfrm>
        </p:grpSpPr>
        <p:sp>
          <p:nvSpPr>
            <p:cNvPr id="29" name="TextBox 28">
              <a:extLst>
                <a:ext uri="{FF2B5EF4-FFF2-40B4-BE49-F238E27FC236}">
                  <a16:creationId xmlns:a16="http://schemas.microsoft.com/office/drawing/2014/main" xmlns="" id="{493DF382-44DD-45C3-9704-34E8893BC3AC}"/>
                </a:ext>
              </a:extLst>
            </p:cNvPr>
            <p:cNvSpPr txBox="1"/>
            <p:nvPr/>
          </p:nvSpPr>
          <p:spPr>
            <a:xfrm>
              <a:off x="6716575" y="158671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IMPLEMENTATION</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xmlns="" id="{8611BD74-B8C0-4D62-99FC-2DBC909A434D}"/>
                </a:ext>
              </a:extLst>
            </p:cNvPr>
            <p:cNvSpPr txBox="1"/>
            <p:nvPr/>
          </p:nvSpPr>
          <p:spPr>
            <a:xfrm>
              <a:off x="5945688" y="140507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05</a:t>
              </a:r>
              <a:endParaRPr lang="ko-KR" altLang="en-US" sz="4400" b="1" dirty="0">
                <a:solidFill>
                  <a:schemeClr val="bg1"/>
                </a:solidFill>
                <a:cs typeface="Arial" pitchFamily="34" charset="0"/>
              </a:endParaRPr>
            </a:p>
          </p:txBody>
        </p:sp>
      </p:grpSp>
      <p:sp>
        <p:nvSpPr>
          <p:cNvPr id="32" name="TextBox 31">
            <a:extLst>
              <a:ext uri="{FF2B5EF4-FFF2-40B4-BE49-F238E27FC236}">
                <a16:creationId xmlns:a16="http://schemas.microsoft.com/office/drawing/2014/main" xmlns="" id="{437A4661-D2A4-40E5-9248-83B3298A506A}"/>
              </a:ext>
            </a:extLst>
          </p:cNvPr>
          <p:cNvSpPr txBox="1"/>
          <p:nvPr/>
        </p:nvSpPr>
        <p:spPr>
          <a:xfrm>
            <a:off x="7007320" y="4766942"/>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PROJECT WORK</a:t>
            </a:r>
            <a:endParaRPr lang="en-US" altLang="ko-KR" sz="1200" dirty="0">
              <a:solidFill>
                <a:schemeClr val="bg1"/>
              </a:solidFill>
              <a:cs typeface="Arial" pitchFamily="34" charset="0"/>
            </a:endParaRPr>
          </a:p>
        </p:txBody>
      </p:sp>
    </p:spTree>
    <p:extLst>
      <p:ext uri="{BB962C8B-B14F-4D97-AF65-F5344CB8AC3E}">
        <p14:creationId xmlns:p14="http://schemas.microsoft.com/office/powerpoint/2010/main" xmlns="" val="1401309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3501438" y="2444821"/>
            <a:ext cx="5394367"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 MEANS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8172" t="16607" r="17674" b="5893"/>
          <a:stretch>
            <a:fillRect/>
          </a:stretch>
        </p:blipFill>
        <p:spPr bwMode="auto">
          <a:xfrm>
            <a:off x="1175657" y="-9015"/>
            <a:ext cx="10110651" cy="686701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6465" t="16429" r="16971" b="6250"/>
          <a:stretch>
            <a:fillRect/>
          </a:stretch>
        </p:blipFill>
        <p:spPr bwMode="auto">
          <a:xfrm>
            <a:off x="992776" y="-18186"/>
            <a:ext cx="10528663" cy="687618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6566" t="15714" r="16871" b="4821"/>
          <a:stretch>
            <a:fillRect/>
          </a:stretch>
        </p:blipFill>
        <p:spPr bwMode="auto">
          <a:xfrm>
            <a:off x="992777" y="0"/>
            <a:ext cx="10202091" cy="6847556"/>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6465" t="16429" r="17373" b="12857"/>
          <a:stretch>
            <a:fillRect/>
          </a:stretch>
        </p:blipFill>
        <p:spPr bwMode="auto">
          <a:xfrm>
            <a:off x="313509" y="0"/>
            <a:ext cx="11412682" cy="68580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8674" t="29286" r="17875" b="25178"/>
          <a:stretch>
            <a:fillRect/>
          </a:stretch>
        </p:blipFill>
        <p:spPr bwMode="auto">
          <a:xfrm>
            <a:off x="-1" y="404949"/>
            <a:ext cx="12108399" cy="488550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6766" t="23393" r="17373" b="33571"/>
          <a:stretch>
            <a:fillRect/>
          </a:stretch>
        </p:blipFill>
        <p:spPr bwMode="auto">
          <a:xfrm>
            <a:off x="0" y="692331"/>
            <a:ext cx="12196045" cy="448056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8373" t="19821" r="19782" b="8036"/>
          <a:stretch>
            <a:fillRect/>
          </a:stretch>
        </p:blipFill>
        <p:spPr bwMode="auto">
          <a:xfrm>
            <a:off x="195943" y="222069"/>
            <a:ext cx="11612880" cy="5956662"/>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9678" t="22857" r="19883" b="40536"/>
          <a:stretch>
            <a:fillRect/>
          </a:stretch>
        </p:blipFill>
        <p:spPr bwMode="auto">
          <a:xfrm>
            <a:off x="143627" y="849086"/>
            <a:ext cx="11234122" cy="4101737"/>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9879" t="32321" r="19682" b="18572"/>
          <a:stretch>
            <a:fillRect/>
          </a:stretch>
        </p:blipFill>
        <p:spPr bwMode="auto">
          <a:xfrm>
            <a:off x="248194" y="627016"/>
            <a:ext cx="11724269" cy="5355771"/>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INTRODUCTION</a:t>
            </a:r>
            <a:endParaRPr lang="en-US" dirty="0">
              <a:solidFill>
                <a:schemeClr val="accent3">
                  <a:lumMod val="75000"/>
                </a:schemeClr>
              </a:solidFill>
            </a:endParaRPr>
          </a:p>
        </p:txBody>
      </p:sp>
      <p:sp>
        <p:nvSpPr>
          <p:cNvPr id="27" name="Rectangle 26">
            <a:extLst>
              <a:ext uri="{FF2B5EF4-FFF2-40B4-BE49-F238E27FC236}">
                <a16:creationId xmlns:a16="http://schemas.microsoft.com/office/drawing/2014/main" xmlns=""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extBox 27"/>
          <p:cNvSpPr txBox="1"/>
          <p:nvPr/>
        </p:nvSpPr>
        <p:spPr>
          <a:xfrm>
            <a:off x="1240971" y="1593667"/>
            <a:ext cx="9836332" cy="4154984"/>
          </a:xfrm>
          <a:prstGeom prst="rect">
            <a:avLst/>
          </a:prstGeom>
          <a:noFill/>
        </p:spPr>
        <p:txBody>
          <a:bodyPr wrap="square" rtlCol="0">
            <a:spAutoFit/>
          </a:bodyPr>
          <a:lstStyle/>
          <a:p>
            <a:r>
              <a:rPr lang="en-IN" sz="2400" dirty="0" smtClean="0"/>
              <a:t>Predictive analysis is concerned with the branch of data mining used to predict future patterns and trends. This modelling technique can be used to aid society. This research aims to foresee the crime patterns against women in India. In recent years, crime against women has skyrocketed and understanding past data can help us come up with insightful patterns that describe the current state of crime and assault in India. The datasets of the past years will be studied using extensive EDA (Exploratory Data Analysis) techniques that will help us understand the problems women and girls of India face. The data will then be cleaned and supervised learning techniques will be executed to predict future trends in crime rates with time. </a:t>
            </a:r>
            <a:endParaRPr lang="en-IN" sz="2400" dirty="0" smtClean="0">
              <a:solidFill>
                <a:schemeClr val="tx2">
                  <a:lumMod val="75000"/>
                </a:schemeClr>
              </a:solidFill>
            </a:endParaRPr>
          </a:p>
        </p:txBody>
      </p:sp>
    </p:spTree>
    <p:extLst>
      <p:ext uri="{BB962C8B-B14F-4D97-AF65-F5344CB8AC3E}">
        <p14:creationId xmlns:p14="http://schemas.microsoft.com/office/powerpoint/2010/main" xmlns="" val="4200000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9979" t="36429" r="19582" b="26786"/>
          <a:stretch>
            <a:fillRect/>
          </a:stretch>
        </p:blipFill>
        <p:spPr bwMode="auto">
          <a:xfrm>
            <a:off x="-1" y="431074"/>
            <a:ext cx="12139327" cy="4754879"/>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20481" t="28214" r="19782" b="22322"/>
          <a:stretch>
            <a:fillRect/>
          </a:stretch>
        </p:blipFill>
        <p:spPr bwMode="auto">
          <a:xfrm>
            <a:off x="352697" y="378821"/>
            <a:ext cx="11448157" cy="532964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7670" t="23571" r="17574" b="10000"/>
          <a:stretch>
            <a:fillRect/>
          </a:stretch>
        </p:blipFill>
        <p:spPr bwMode="auto">
          <a:xfrm>
            <a:off x="0" y="0"/>
            <a:ext cx="11890887" cy="68580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8473" t="25000" r="17975" b="15893"/>
          <a:stretch>
            <a:fillRect/>
          </a:stretch>
        </p:blipFill>
        <p:spPr bwMode="auto">
          <a:xfrm>
            <a:off x="-1" y="0"/>
            <a:ext cx="11841103" cy="6191794"/>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16766" t="18929" r="17373" b="21428"/>
          <a:stretch>
            <a:fillRect/>
          </a:stretch>
        </p:blipFill>
        <p:spPr bwMode="auto">
          <a:xfrm>
            <a:off x="-1" y="-1"/>
            <a:ext cx="12007191" cy="6113417"/>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8875" t="26071" r="18076" b="46429"/>
          <a:stretch>
            <a:fillRect/>
          </a:stretch>
        </p:blipFill>
        <p:spPr bwMode="auto">
          <a:xfrm>
            <a:off x="0" y="1058091"/>
            <a:ext cx="12038866" cy="420624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l="18373" t="23214" r="19582" b="6250"/>
          <a:stretch>
            <a:fillRect/>
          </a:stretch>
        </p:blipFill>
        <p:spPr bwMode="auto">
          <a:xfrm>
            <a:off x="457199" y="0"/>
            <a:ext cx="10476411" cy="669608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19276" t="15357" r="19481" b="6250"/>
          <a:stretch>
            <a:fillRect/>
          </a:stretch>
        </p:blipFill>
        <p:spPr bwMode="auto">
          <a:xfrm>
            <a:off x="-1" y="0"/>
            <a:ext cx="12192001" cy="6858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19678" t="14643" r="19180" b="21607"/>
          <a:stretch>
            <a:fillRect/>
          </a:stretch>
        </p:blipFill>
        <p:spPr bwMode="auto">
          <a:xfrm>
            <a:off x="496388" y="0"/>
            <a:ext cx="11119566" cy="68580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prstGeom prst="rect">
            <a:avLst/>
          </a:prstGeom>
        </p:spPr>
        <p:txBody>
          <a:bodyPr/>
          <a:lstStyle/>
          <a:p>
            <a:r>
              <a:rPr lang="en-US" dirty="0" smtClean="0"/>
              <a:t>CONCLUSIONS</a:t>
            </a:r>
            <a:endParaRPr lang="en-US" dirty="0"/>
          </a:p>
        </p:txBody>
      </p:sp>
      <p:sp>
        <p:nvSpPr>
          <p:cNvPr id="3" name="Rectangle 2">
            <a:extLst>
              <a:ext uri="{FF2B5EF4-FFF2-40B4-BE49-F238E27FC236}">
                <a16:creationId xmlns:a16="http://schemas.microsoft.com/office/drawing/2014/main" xmlns="" id="{D1082B93-EAB2-45C2-913D-74B2DF42F552}"/>
              </a:ext>
            </a:extLst>
          </p:cNvPr>
          <p:cNvSpPr/>
          <p:nvPr/>
        </p:nvSpPr>
        <p:spPr>
          <a:xfrm>
            <a:off x="0" y="1261745"/>
            <a:ext cx="12192000" cy="27354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3">
            <a:extLst>
              <a:ext uri="{FF2B5EF4-FFF2-40B4-BE49-F238E27FC236}">
                <a16:creationId xmlns:a16="http://schemas.microsoft.com/office/drawing/2014/main" xmlns="" id="{8C2C74D4-75C6-41D1-ACF9-3817693EA3D5}"/>
              </a:ext>
            </a:extLst>
          </p:cNvPr>
          <p:cNvGrpSpPr/>
          <p:nvPr/>
        </p:nvGrpSpPr>
        <p:grpSpPr>
          <a:xfrm>
            <a:off x="477320" y="4261155"/>
            <a:ext cx="2996811" cy="1490985"/>
            <a:chOff x="591750" y="4882491"/>
            <a:chExt cx="2657764" cy="1140904"/>
          </a:xfrm>
        </p:grpSpPr>
        <p:sp>
          <p:nvSpPr>
            <p:cNvPr id="5" name="TextBox 4">
              <a:extLst>
                <a:ext uri="{FF2B5EF4-FFF2-40B4-BE49-F238E27FC236}">
                  <a16:creationId xmlns:a16="http://schemas.microsoft.com/office/drawing/2014/main" xmlns="" id="{487ADD29-63EC-42CD-9A85-516DFAAD3253}"/>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1"/>
                  </a:solidFill>
                  <a:cs typeface="Arial" pitchFamily="34" charset="0"/>
                </a:rPr>
                <a:t>01</a:t>
              </a:r>
              <a:endParaRPr lang="ko-KR" altLang="en-US" sz="3600" b="1" dirty="0">
                <a:ln w="12700">
                  <a:solidFill>
                    <a:schemeClr val="bg1"/>
                  </a:solidFill>
                </a:ln>
                <a:solidFill>
                  <a:schemeClr val="accent1"/>
                </a:solidFill>
                <a:cs typeface="Arial" pitchFamily="34" charset="0"/>
              </a:endParaRPr>
            </a:p>
          </p:txBody>
        </p:sp>
        <p:sp>
          <p:nvSpPr>
            <p:cNvPr id="6" name="TextBox 5">
              <a:extLst>
                <a:ext uri="{FF2B5EF4-FFF2-40B4-BE49-F238E27FC236}">
                  <a16:creationId xmlns:a16="http://schemas.microsoft.com/office/drawing/2014/main" xmlns="" id="{CE09762B-FDB0-4F7E-9042-95117CE871DE}"/>
                </a:ext>
              </a:extLst>
            </p:cNvPr>
            <p:cNvSpPr txBox="1"/>
            <p:nvPr/>
          </p:nvSpPr>
          <p:spPr>
            <a:xfrm>
              <a:off x="693339" y="5528822"/>
              <a:ext cx="2183088" cy="494573"/>
            </a:xfrm>
            <a:prstGeom prst="rect">
              <a:avLst/>
            </a:prstGeom>
            <a:noFill/>
          </p:spPr>
          <p:txBody>
            <a:bodyPr wrap="square" rtlCol="0">
              <a:spAutoFit/>
            </a:bodyPr>
            <a:lstStyle/>
            <a:p>
              <a:r>
                <a:rPr lang="en-IN" sz="1200" dirty="0" smtClean="0"/>
                <a:t>2 rapes per 100,000 people for India compared to 28.6 rapes per 100,000 people for US</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xmlns="" id="{3CEB0D3E-920A-473B-AEC3-2EE1248A4F97}"/>
                </a:ext>
              </a:extLst>
            </p:cNvPr>
            <p:cNvSpPr txBox="1"/>
            <p:nvPr/>
          </p:nvSpPr>
          <p:spPr>
            <a:xfrm>
              <a:off x="1331640" y="5085183"/>
              <a:ext cx="1917874" cy="211960"/>
            </a:xfrm>
            <a:prstGeom prst="rect">
              <a:avLst/>
            </a:prstGeom>
            <a:noFill/>
          </p:spPr>
          <p:txBody>
            <a:bodyPr wrap="square" rtlCol="0">
              <a:spAutoFit/>
            </a:bodyPr>
            <a:lstStyle/>
            <a:p>
              <a:r>
                <a:rPr lang="en-US" altLang="ko-KR" sz="1200" b="1" dirty="0" smtClean="0">
                  <a:solidFill>
                    <a:schemeClr val="accent1"/>
                  </a:solidFill>
                  <a:cs typeface="Arial" pitchFamily="34" charset="0"/>
                </a:rPr>
                <a:t>Most affected</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a16="http://schemas.microsoft.com/office/drawing/2014/main" xmlns="" id="{92217C34-C900-4D37-94ED-A2FF49315ABC}"/>
              </a:ext>
            </a:extLst>
          </p:cNvPr>
          <p:cNvGrpSpPr/>
          <p:nvPr/>
        </p:nvGrpSpPr>
        <p:grpSpPr>
          <a:xfrm>
            <a:off x="3247138" y="4261154"/>
            <a:ext cx="2839170" cy="2413299"/>
            <a:chOff x="591750" y="4882491"/>
            <a:chExt cx="2517958" cy="1846660"/>
          </a:xfrm>
        </p:grpSpPr>
        <p:sp>
          <p:nvSpPr>
            <p:cNvPr id="9" name="TextBox 8">
              <a:extLst>
                <a:ext uri="{FF2B5EF4-FFF2-40B4-BE49-F238E27FC236}">
                  <a16:creationId xmlns:a16="http://schemas.microsoft.com/office/drawing/2014/main" xmlns="" id="{433816C4-F9AB-4778-AAE0-6B9261183247}"/>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2"/>
                  </a:solidFill>
                  <a:cs typeface="Arial" pitchFamily="34" charset="0"/>
                </a:rPr>
                <a:t>02</a:t>
              </a:r>
              <a:endParaRPr lang="ko-KR" altLang="en-US" sz="3600" b="1" dirty="0">
                <a:ln w="12700">
                  <a:solidFill>
                    <a:schemeClr val="bg1"/>
                  </a:solidFill>
                </a:ln>
                <a:solidFill>
                  <a:schemeClr val="accent2"/>
                </a:solidFill>
                <a:cs typeface="Arial" pitchFamily="34" charset="0"/>
              </a:endParaRPr>
            </a:p>
          </p:txBody>
        </p:sp>
        <p:sp>
          <p:nvSpPr>
            <p:cNvPr id="10" name="TextBox 9">
              <a:extLst>
                <a:ext uri="{FF2B5EF4-FFF2-40B4-BE49-F238E27FC236}">
                  <a16:creationId xmlns:a16="http://schemas.microsoft.com/office/drawing/2014/main" xmlns="" id="{216CA503-BD50-4528-AAC4-A9112B36DD60}"/>
                </a:ext>
              </a:extLst>
            </p:cNvPr>
            <p:cNvSpPr txBox="1"/>
            <p:nvPr/>
          </p:nvSpPr>
          <p:spPr>
            <a:xfrm>
              <a:off x="693339" y="5528822"/>
              <a:ext cx="2183088" cy="120032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Women between the ages of 18-30 are affected most. This hence supports the hypothesis that women who work and are exposed to society more are targeted</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xmlns="" id="{92F21196-8EC2-4A4F-81E3-02909BE51184}"/>
                </a:ext>
              </a:extLst>
            </p:cNvPr>
            <p:cNvSpPr txBox="1"/>
            <p:nvPr/>
          </p:nvSpPr>
          <p:spPr>
            <a:xfrm>
              <a:off x="1331640" y="5085184"/>
              <a:ext cx="1778068" cy="276999"/>
            </a:xfrm>
            <a:prstGeom prst="rect">
              <a:avLst/>
            </a:prstGeom>
            <a:noFill/>
          </p:spPr>
          <p:txBody>
            <a:bodyPr wrap="square" rtlCol="0">
              <a:spAutoFit/>
            </a:bodyPr>
            <a:lstStyle/>
            <a:p>
              <a:r>
                <a:rPr lang="en-US" altLang="ko-KR" sz="1200" b="1" dirty="0" smtClean="0">
                  <a:solidFill>
                    <a:schemeClr val="accent2"/>
                  </a:solidFill>
                  <a:cs typeface="Arial" pitchFamily="34" charset="0"/>
                </a:rPr>
                <a:t>Age group affected</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a16="http://schemas.microsoft.com/office/drawing/2014/main" xmlns="" id="{D0F44B03-18CC-4F37-B9BC-932DAB436EF3}"/>
              </a:ext>
            </a:extLst>
          </p:cNvPr>
          <p:cNvGrpSpPr/>
          <p:nvPr/>
        </p:nvGrpSpPr>
        <p:grpSpPr>
          <a:xfrm>
            <a:off x="6016955" y="4261152"/>
            <a:ext cx="3113982" cy="1490991"/>
            <a:chOff x="591750" y="4882491"/>
            <a:chExt cx="2761679" cy="1140909"/>
          </a:xfrm>
        </p:grpSpPr>
        <p:sp>
          <p:nvSpPr>
            <p:cNvPr id="13" name="TextBox 12">
              <a:extLst>
                <a:ext uri="{FF2B5EF4-FFF2-40B4-BE49-F238E27FC236}">
                  <a16:creationId xmlns:a16="http://schemas.microsoft.com/office/drawing/2014/main" xmlns="" id="{6B40DB3B-2410-4582-A416-5F65A5BF6FD6}"/>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3"/>
                  </a:solidFill>
                  <a:cs typeface="Arial" pitchFamily="34" charset="0"/>
                </a:rPr>
                <a:t>03</a:t>
              </a:r>
              <a:endParaRPr lang="ko-KR" altLang="en-US" sz="3600" b="1" dirty="0">
                <a:ln w="12700">
                  <a:solidFill>
                    <a:schemeClr val="bg1"/>
                  </a:solidFill>
                </a:ln>
                <a:solidFill>
                  <a:schemeClr val="accent3"/>
                </a:solidFill>
                <a:cs typeface="Arial" pitchFamily="34" charset="0"/>
              </a:endParaRPr>
            </a:p>
          </p:txBody>
        </p:sp>
        <p:sp>
          <p:nvSpPr>
            <p:cNvPr id="14" name="TextBox 13">
              <a:extLst>
                <a:ext uri="{FF2B5EF4-FFF2-40B4-BE49-F238E27FC236}">
                  <a16:creationId xmlns:a16="http://schemas.microsoft.com/office/drawing/2014/main" xmlns="" id="{35C5B735-3BD0-4327-945D-67F6F6E55F67}"/>
                </a:ext>
              </a:extLst>
            </p:cNvPr>
            <p:cNvSpPr txBox="1"/>
            <p:nvPr/>
          </p:nvSpPr>
          <p:spPr>
            <a:xfrm>
              <a:off x="693339" y="5528826"/>
              <a:ext cx="2183088" cy="494574"/>
            </a:xfrm>
            <a:prstGeom prst="rect">
              <a:avLst/>
            </a:prstGeom>
            <a:noFill/>
          </p:spPr>
          <p:txBody>
            <a:bodyPr wrap="square" rtlCol="0">
              <a:spAutoFit/>
            </a:bodyPr>
            <a:lstStyle/>
            <a:p>
              <a:r>
                <a:rPr lang="en-IN" sz="1200" dirty="0" smtClean="0"/>
                <a:t>(-32.90874403* 2016) +67881.21032076 = 1537.18235628</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xmlns="" id="{56D2BBB9-3502-43D7-9D67-FC35F89BBAD2}"/>
                </a:ext>
              </a:extLst>
            </p:cNvPr>
            <p:cNvSpPr txBox="1"/>
            <p:nvPr/>
          </p:nvSpPr>
          <p:spPr>
            <a:xfrm>
              <a:off x="1331640" y="4975231"/>
              <a:ext cx="2021789" cy="211960"/>
            </a:xfrm>
            <a:prstGeom prst="rect">
              <a:avLst/>
            </a:prstGeom>
            <a:noFill/>
          </p:spPr>
          <p:txBody>
            <a:bodyPr wrap="square" rtlCol="0">
              <a:spAutoFit/>
            </a:bodyPr>
            <a:lstStyle/>
            <a:p>
              <a:r>
                <a:rPr lang="en-US" altLang="ko-KR" sz="1200" b="1" dirty="0" smtClean="0">
                  <a:solidFill>
                    <a:schemeClr val="accent3"/>
                  </a:solidFill>
                  <a:cs typeface="Arial" pitchFamily="34" charset="0"/>
                </a:rPr>
                <a:t>For USA:</a:t>
              </a:r>
              <a:endParaRPr lang="ko-KR" altLang="en-US" sz="1200" b="1" dirty="0">
                <a:solidFill>
                  <a:schemeClr val="accent3"/>
                </a:solidFill>
                <a:cs typeface="Arial" pitchFamily="34" charset="0"/>
              </a:endParaRPr>
            </a:p>
          </p:txBody>
        </p:sp>
      </p:grpSp>
      <p:cxnSp>
        <p:nvCxnSpPr>
          <p:cNvPr id="16" name="Straight Connector 15">
            <a:extLst>
              <a:ext uri="{FF2B5EF4-FFF2-40B4-BE49-F238E27FC236}">
                <a16:creationId xmlns:a16="http://schemas.microsoft.com/office/drawing/2014/main" xmlns="" id="{EE012DE8-4949-47CA-9CEE-045C201286C7}"/>
              </a:ext>
            </a:extLst>
          </p:cNvPr>
          <p:cNvCxnSpPr/>
          <p:nvPr/>
        </p:nvCxnSpPr>
        <p:spPr>
          <a:xfrm>
            <a:off x="578911" y="4837220"/>
            <a:ext cx="2757310" cy="1"/>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661FB78F-F4BE-4DF9-BDC0-49BCDDC0A1F6}"/>
              </a:ext>
            </a:extLst>
          </p:cNvPr>
          <p:cNvCxnSpPr/>
          <p:nvPr/>
        </p:nvCxnSpPr>
        <p:spPr>
          <a:xfrm>
            <a:off x="3334925" y="4837220"/>
            <a:ext cx="2757310" cy="1"/>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7ADC6304-2FF3-46E9-9146-00876D2AB5DD}"/>
              </a:ext>
            </a:extLst>
          </p:cNvPr>
          <p:cNvCxnSpPr/>
          <p:nvPr/>
        </p:nvCxnSpPr>
        <p:spPr>
          <a:xfrm>
            <a:off x="6090939" y="4837220"/>
            <a:ext cx="2757310" cy="1"/>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Group 297">
            <a:extLst>
              <a:ext uri="{FF2B5EF4-FFF2-40B4-BE49-F238E27FC236}">
                <a16:creationId xmlns:a16="http://schemas.microsoft.com/office/drawing/2014/main" xmlns="" id="{5D33A941-4F12-4386-82D0-6A52C3AF5D54}"/>
              </a:ext>
            </a:extLst>
          </p:cNvPr>
          <p:cNvGrpSpPr/>
          <p:nvPr/>
        </p:nvGrpSpPr>
        <p:grpSpPr>
          <a:xfrm>
            <a:off x="8786773" y="4261151"/>
            <a:ext cx="2839170" cy="1490992"/>
            <a:chOff x="591750" y="4882491"/>
            <a:chExt cx="2517958" cy="1140910"/>
          </a:xfrm>
        </p:grpSpPr>
        <p:sp>
          <p:nvSpPr>
            <p:cNvPr id="20" name="TextBox 19">
              <a:extLst>
                <a:ext uri="{FF2B5EF4-FFF2-40B4-BE49-F238E27FC236}">
                  <a16:creationId xmlns:a16="http://schemas.microsoft.com/office/drawing/2014/main" xmlns="" id="{52A74745-3D1C-4686-8351-5EC8F930D38E}"/>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4"/>
                  </a:solidFill>
                  <a:cs typeface="Arial" pitchFamily="34" charset="0"/>
                </a:rPr>
                <a:t>04</a:t>
              </a:r>
              <a:endParaRPr lang="ko-KR" altLang="en-US" sz="3600" b="1" dirty="0">
                <a:ln w="12700">
                  <a:solidFill>
                    <a:schemeClr val="bg1"/>
                  </a:solidFill>
                </a:ln>
                <a:solidFill>
                  <a:schemeClr val="accent4"/>
                </a:solidFill>
                <a:cs typeface="Arial" pitchFamily="34" charset="0"/>
              </a:endParaRPr>
            </a:p>
          </p:txBody>
        </p:sp>
        <p:sp>
          <p:nvSpPr>
            <p:cNvPr id="21" name="TextBox 20">
              <a:extLst>
                <a:ext uri="{FF2B5EF4-FFF2-40B4-BE49-F238E27FC236}">
                  <a16:creationId xmlns:a16="http://schemas.microsoft.com/office/drawing/2014/main" xmlns="" id="{881AB31C-A3DB-4D63-9C02-796189AA997E}"/>
                </a:ext>
              </a:extLst>
            </p:cNvPr>
            <p:cNvSpPr txBox="1"/>
            <p:nvPr/>
          </p:nvSpPr>
          <p:spPr>
            <a:xfrm>
              <a:off x="693339" y="5528827"/>
              <a:ext cx="2183088" cy="494574"/>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Per capita rapes are low. Suggests population as a reason for the statistics.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xmlns="" id="{B06ECB91-9F46-426A-9766-7F105F0F6741}"/>
                </a:ext>
              </a:extLst>
            </p:cNvPr>
            <p:cNvSpPr txBox="1"/>
            <p:nvPr/>
          </p:nvSpPr>
          <p:spPr>
            <a:xfrm>
              <a:off x="1331640" y="4995222"/>
              <a:ext cx="1778068" cy="353267"/>
            </a:xfrm>
            <a:prstGeom prst="rect">
              <a:avLst/>
            </a:prstGeom>
            <a:noFill/>
          </p:spPr>
          <p:txBody>
            <a:bodyPr wrap="square" rtlCol="0">
              <a:spAutoFit/>
            </a:bodyPr>
            <a:lstStyle/>
            <a:p>
              <a:r>
                <a:rPr lang="en-US" altLang="ko-KR" sz="1200" b="1" dirty="0" smtClean="0">
                  <a:solidFill>
                    <a:schemeClr val="accent4"/>
                  </a:solidFill>
                  <a:cs typeface="Arial" pitchFamily="34" charset="0"/>
                </a:rPr>
                <a:t>World statistics per capita</a:t>
              </a:r>
              <a:endParaRPr lang="ko-KR" altLang="en-US" sz="1200" b="1" dirty="0">
                <a:solidFill>
                  <a:schemeClr val="accent4"/>
                </a:solidFill>
                <a:cs typeface="Arial" pitchFamily="34" charset="0"/>
              </a:endParaRPr>
            </a:p>
          </p:txBody>
        </p:sp>
      </p:grpSp>
      <p:cxnSp>
        <p:nvCxnSpPr>
          <p:cNvPr id="23" name="Straight Connector 308">
            <a:extLst>
              <a:ext uri="{FF2B5EF4-FFF2-40B4-BE49-F238E27FC236}">
                <a16:creationId xmlns:a16="http://schemas.microsoft.com/office/drawing/2014/main" xmlns="" id="{1C7050BA-64EA-4C41-8FCE-FE56873C34A6}"/>
              </a:ext>
            </a:extLst>
          </p:cNvPr>
          <p:cNvCxnSpPr/>
          <p:nvPr/>
        </p:nvCxnSpPr>
        <p:spPr>
          <a:xfrm>
            <a:off x="8846953" y="4837220"/>
            <a:ext cx="2757310" cy="1"/>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4" name="Graphic 17">
            <a:extLst>
              <a:ext uri="{FF2B5EF4-FFF2-40B4-BE49-F238E27FC236}">
                <a16:creationId xmlns:a16="http://schemas.microsoft.com/office/drawing/2014/main" xmlns="" id="{E31BDA2A-8CF2-4B2D-93CF-0D33789C5DA6}"/>
              </a:ext>
            </a:extLst>
          </p:cNvPr>
          <p:cNvGrpSpPr/>
          <p:nvPr/>
        </p:nvGrpSpPr>
        <p:grpSpPr>
          <a:xfrm>
            <a:off x="3167962" y="1206924"/>
            <a:ext cx="5610722" cy="3292758"/>
            <a:chOff x="2687161" y="3731096"/>
            <a:chExt cx="5158677" cy="3027467"/>
          </a:xfrm>
          <a:solidFill>
            <a:schemeClr val="bg1">
              <a:lumMod val="95000"/>
            </a:schemeClr>
          </a:solidFill>
        </p:grpSpPr>
        <p:sp>
          <p:nvSpPr>
            <p:cNvPr id="25" name="Freeform: Shape 24">
              <a:extLst>
                <a:ext uri="{FF2B5EF4-FFF2-40B4-BE49-F238E27FC236}">
                  <a16:creationId xmlns:a16="http://schemas.microsoft.com/office/drawing/2014/main" xmlns="" id="{2AA033E1-C03E-4D06-A0C8-5C5D856530CF}"/>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029D13CE-37FD-4E8B-B774-833D6105D20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39B6EA32-6BBC-4644-8203-3609D7B54819}"/>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E804C802-FDD5-4548-804D-2D355CA1CFD7}"/>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F38EBC7B-A7AE-4937-8A7A-B429353CF499}"/>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AD56EBE1-ADC0-4BF4-AEFF-5FB12983535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CEDF1520-468D-4167-9DF1-1A060C72A3D3}"/>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A5094546-150B-489F-B35C-F6D588A311FA}"/>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6744747A-4C15-4DA3-9384-B8096CF397D5}"/>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4676F5A5-30EA-4FB7-B94D-8825ECD83D4A}"/>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6C09A1FF-203C-48DF-9252-03BC05F71EA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648DCE94-F378-4648-BBC9-9E1CC9DF0801}"/>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DC77CA31-5165-4648-89FC-282D9A3A3BC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749C2365-2398-405C-B4A4-D669D1E006BC}"/>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08E271A3-F23F-45E4-945C-BEC4E43F0A8C}"/>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4C19A94E-5F70-4275-B89E-A261D44CF53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9319E824-1F91-4699-8972-044CD73150C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xmlns="" id="{B62A58C9-3B33-41FF-BA62-3C6AB631ACE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xmlns="" id="{84AA34FF-D3EB-4ABF-A7E1-4B1C6C97B641}"/>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xmlns="" id="{1EE25DC6-7774-425A-B187-195045E42A52}"/>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xmlns="" id="{75A8D566-FDAD-4447-991D-77BB11730B4C}"/>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xmlns="" id="{574AFA77-7F08-4B71-A124-C7F9EF60E094}"/>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xmlns="" id="{5EA4E7DD-9688-4DFA-AB60-CF97E45E712B}"/>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xmlns="" id="{35F890FD-AE2C-464F-9321-08F62099BB11}"/>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89A08CFA-4C45-49C2-85B8-DCAA3A720947}"/>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xmlns="" id="{56F3692A-1F9D-4D4A-96EE-4BDB76B927D6}"/>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xmlns="" id="{144BB9FE-4FA7-4335-BBEE-15817B1514A9}"/>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xmlns="" id="{D1CAC688-F65F-4A84-961A-E8B773BBBFB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xmlns="" id="{3960A44E-28ED-4B6B-9F2F-70ED7E3BD8CC}"/>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7264145D-6D99-4BEE-BDCD-03BBBC0F304D}"/>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17808212-F089-4640-A2C9-AABD4390CD61}"/>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F8425AF9-3032-462A-9A9D-B9263C743350}"/>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xmlns="" id="{BF0B6501-D1F6-46A7-9776-6C88408DB25F}"/>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xmlns="" id="{C46CC40F-7053-4299-91C8-32389921F33F}"/>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xmlns="" id="{6BEE480E-8728-46D5-B3C9-340858C9CF7E}"/>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xmlns="" id="{F5295C23-842C-4F12-BBF1-762067D4CE40}"/>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xmlns="" id="{7E886344-1208-4040-9362-CA99529D0A40}"/>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xmlns="" id="{90485C90-B70B-4EBF-9414-79CF24EC7C89}"/>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xmlns="" id="{026B8FB0-CC43-4F1B-A038-F9D1EC82FCD9}"/>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xmlns="" id="{080D1632-01E8-448F-879D-4E9286CC6D88}"/>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xmlns="" id="{EB6B400A-DBF7-41DB-8996-12CF12186156}"/>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xmlns="" id="{9DF6E3A0-C692-49FA-8032-6754534863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xmlns="" id="{1E6B567E-52F9-4F74-B527-84BF3A89FE91}"/>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xmlns="" id="{3A72F423-D0E7-4171-9F56-EC040BCAF0CF}"/>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xmlns="" id="{A2C5F0C7-9033-441F-8272-C6C98FCD45E7}"/>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xmlns="" id="{002D26C4-45C9-467A-A794-FCD28FDD1491}"/>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xmlns="" id="{365F1B03-F49E-4A77-A31A-F208F5ECC6E3}"/>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xmlns="" id="{1BD9D9AB-3BDB-4FA9-965D-A556ACBDC4A1}"/>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xmlns="" id="{522056A7-7D7D-4413-8FC5-443D4A4068B3}"/>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xmlns="" id="{48752D51-7B9B-4E3F-83C7-A6241566E0AD}"/>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xmlns="" id="{3BA0AEDC-C589-4F64-9E86-2E9472EFCDF3}"/>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xmlns="" id="{D78287D8-8D3B-44D7-9A3A-7C990647DC55}"/>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xmlns="" id="{5DC3FB7B-E1A3-4841-B7C0-CC292B43B377}"/>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xmlns="" id="{1212D049-967F-4A3A-8E2E-568E6DB5AD93}"/>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xmlns="" id="{7E33881C-94E7-4E2E-AC0D-B9E707EA14BB}"/>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xmlns="" id="{10B39A79-ADCE-4B4C-94A1-B4C442F2CCE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xmlns="" id="{0F17D3C9-2ED0-4CB8-9414-0B611A4DF0D6}"/>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xmlns="" id="{84108D09-97B6-4F08-804F-567FA3AB443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xmlns="" id="{9983F9A3-893B-413C-A78A-ECB719FDC825}"/>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xmlns="" id="{D4FD79D5-B3FD-438F-9D52-871514B8FDB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xmlns="" id="{366A9D47-45F4-471C-A082-9BA3E6F272B5}"/>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xmlns="" id="{8B86305E-CB26-43EF-A7CC-2ECB820D2612}"/>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xmlns="" id="{CB91DB80-3C6D-432C-8940-9AB2B5768884}"/>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xmlns="" id="{3CF94971-941A-466C-AA54-BA85AD6688D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xmlns="" id="{24F191D7-4D2A-4A0C-AF4B-4979F6315999}"/>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xmlns="" id="{7F9F0918-1B38-45D8-BE09-224F1F5C432B}"/>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xmlns="" id="{688C2A18-ED35-4CE0-8872-C037198C01F1}"/>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xmlns="" id="{96D94584-FC48-4EE0-8003-B92062665BA1}"/>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xmlns="" id="{6E63B7CD-7A8B-4A42-BE41-BD9A96541008}"/>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xmlns="" id="{09F693D5-9294-4474-A756-189C6FF787A6}"/>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xmlns="" id="{E39FD53A-B783-49C5-B744-28BAA1279719}"/>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xmlns="" id="{FB699FF5-BC91-4728-8B7F-ECCA1123AAD8}"/>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xmlns="" id="{0779AF87-3212-43E5-8C82-CC2F06F1A9FD}"/>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xmlns="" id="{4BBD9116-F02D-44EF-92B2-EC79B4AA0DAC}"/>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xmlns="" id="{2B629708-8023-4787-88C3-440C8B6191D7}"/>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xmlns="" id="{21C837DF-E820-4CC3-A78D-B9C0C035C2FA}"/>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xmlns="" id="{353A7A79-69E3-4DED-9E7C-57A5D1FF6FE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xmlns="" id="{522609ED-FAAD-454F-A523-01969FE7EEFF}"/>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xmlns="" id="{503BBC69-521C-42C4-83CE-88EF974D2F9D}"/>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xmlns="" id="{59813353-FAE8-4D2E-B91D-24279BD7FA86}"/>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xmlns="" id="{93634F52-0487-4633-B307-F78CA08ED18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xmlns="" id="{A8660D76-1605-4D2F-9DBC-F3FF2074C863}"/>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xmlns="" id="{34ABBAA5-AA83-42CA-B81E-6F5631F10B99}"/>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xmlns="" id="{6EA1D98C-105F-46FF-8C58-B0F494B2905C}"/>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xmlns="" id="{C58F7572-9372-4030-BAAC-2FF311BBF32C}"/>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xmlns="" id="{FA64F840-CB15-45FD-BB37-F2F3B9FFBB09}"/>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xmlns="" id="{50420A29-A382-4FD6-BE37-54268F896F13}"/>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xmlns="" id="{C9D8E2EB-C56C-4F52-B99D-A29C418FA5DD}"/>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xmlns="" id="{C2503B0C-AAC0-4886-A7E7-410E4499B806}"/>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xmlns="" id="{89EF45C0-7A38-4E70-820E-049DBB43EC7E}"/>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xmlns="" id="{09FF52C6-672E-4D44-A62F-4BD05063DD1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xmlns="" id="{4FA81D39-9F32-4593-92E4-93DF28FC74F4}"/>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xmlns="" id="{AB91636A-C179-4241-83EB-BB78D3DB3A82}"/>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xmlns="" id="{9281C05B-F330-49F8-A4BB-9840131FD23F}"/>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xmlns="" id="{635DCA50-93AA-47E9-B048-C59F3E11229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xmlns="" id="{3350EC6F-43C4-4C0B-BE44-8675A62092E9}"/>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xmlns="" id="{6531B261-3F4D-414F-9770-5F924E101183}"/>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xmlns="" id="{60482AA6-BDFF-4D2C-8B63-AD031C1132CF}"/>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xmlns="" id="{61ED97C1-83BC-4089-AF63-80E8073FCCBB}"/>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xmlns="" id="{105BE3AC-8798-4FEF-82E5-A7F0DD02EB6F}"/>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xmlns="" id="{2A01ADFF-6737-492B-ACD4-5A6938198924}"/>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xmlns="" id="{0244425B-E2FC-4E3E-A726-DD9666E645F5}"/>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xmlns="" id="{4B195A84-B1B1-442E-B9FD-193878252495}"/>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xmlns="" id="{20D58D65-7E27-414C-BE66-88E4A320FCF0}"/>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xmlns="" id="{E292C5D2-CEAC-4CC4-8D39-382D7F64FA35}"/>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xmlns="" id="{0C1278D9-1841-4957-BAFC-86549656016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xmlns="" id="{BC3E661C-E3AC-49A4-9196-63E5A4FAD0E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xmlns="" id="{080885D3-058D-4A58-B777-743B5D1E05E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xmlns="" id="{BBA24768-3FB8-4A30-8BC4-B948F830E24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xmlns="" id="{40787B6D-2C50-464F-90E9-E268EBEAFEBE}"/>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xmlns="" id="{D8EF0E34-DDAC-495A-9135-53FC22B634E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xmlns="" id="{04B4F57E-8879-49A3-8C51-0102F1B897C4}"/>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137" name="Oval 136">
            <a:extLst>
              <a:ext uri="{FF2B5EF4-FFF2-40B4-BE49-F238E27FC236}">
                <a16:creationId xmlns:a16="http://schemas.microsoft.com/office/drawing/2014/main" xmlns="" id="{BB869597-FB38-45C9-89F2-F14C0ADC74C9}"/>
              </a:ext>
            </a:extLst>
          </p:cNvPr>
          <p:cNvSpPr/>
          <p:nvPr/>
        </p:nvSpPr>
        <p:spPr>
          <a:xfrm>
            <a:off x="3062095" y="1449965"/>
            <a:ext cx="1008112" cy="100811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aphicFrame>
        <p:nvGraphicFramePr>
          <p:cNvPr id="139" name="Chart 7">
            <a:extLst>
              <a:ext uri="{FF2B5EF4-FFF2-40B4-BE49-F238E27FC236}">
                <a16:creationId xmlns:a16="http://schemas.microsoft.com/office/drawing/2014/main" xmlns="" id="{303F68C5-5EC3-4DDB-B1F3-0A82D7A2B636}"/>
              </a:ext>
            </a:extLst>
          </p:cNvPr>
          <p:cNvGraphicFramePr/>
          <p:nvPr>
            <p:extLst>
              <p:ext uri="{D42A27DB-BD31-4B8C-83A1-F6EECF244321}">
                <p14:modId xmlns:p14="http://schemas.microsoft.com/office/powerpoint/2010/main" xmlns="" val="757811998"/>
              </p:ext>
            </p:extLst>
          </p:nvPr>
        </p:nvGraphicFramePr>
        <p:xfrm>
          <a:off x="656376" y="1498397"/>
          <a:ext cx="924253" cy="995730"/>
        </p:xfrm>
        <a:graphic>
          <a:graphicData uri="http://schemas.openxmlformats.org/drawingml/2006/chart">
            <c:chart xmlns:c="http://schemas.openxmlformats.org/drawingml/2006/chart" xmlns:r="http://schemas.openxmlformats.org/officeDocument/2006/relationships" r:id="rId2"/>
          </a:graphicData>
        </a:graphic>
      </p:graphicFrame>
      <p:sp>
        <p:nvSpPr>
          <p:cNvPr id="143" name="Oval 142">
            <a:extLst>
              <a:ext uri="{FF2B5EF4-FFF2-40B4-BE49-F238E27FC236}">
                <a16:creationId xmlns:a16="http://schemas.microsoft.com/office/drawing/2014/main" xmlns="" id="{35482AF6-6CF7-4205-A9DF-940C9EC1F7A8}"/>
              </a:ext>
            </a:extLst>
          </p:cNvPr>
          <p:cNvSpPr/>
          <p:nvPr/>
        </p:nvSpPr>
        <p:spPr>
          <a:xfrm>
            <a:off x="4218878" y="2949804"/>
            <a:ext cx="1008112" cy="100811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48" name="Oval 147">
            <a:extLst>
              <a:ext uri="{FF2B5EF4-FFF2-40B4-BE49-F238E27FC236}">
                <a16:creationId xmlns:a16="http://schemas.microsoft.com/office/drawing/2014/main" xmlns="" id="{2C3C5118-9E8B-421A-A7C8-F47C4AD4E41A}"/>
              </a:ext>
            </a:extLst>
          </p:cNvPr>
          <p:cNvSpPr/>
          <p:nvPr/>
        </p:nvSpPr>
        <p:spPr>
          <a:xfrm>
            <a:off x="6197262" y="2604878"/>
            <a:ext cx="1008112" cy="100811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50" name="Oval 149">
            <a:extLst>
              <a:ext uri="{FF2B5EF4-FFF2-40B4-BE49-F238E27FC236}">
                <a16:creationId xmlns:a16="http://schemas.microsoft.com/office/drawing/2014/main" xmlns="" id="{90E09987-EC34-4AA8-8476-ACBF43368304}"/>
              </a:ext>
            </a:extLst>
          </p:cNvPr>
          <p:cNvSpPr/>
          <p:nvPr/>
        </p:nvSpPr>
        <p:spPr>
          <a:xfrm>
            <a:off x="7891002" y="1911586"/>
            <a:ext cx="746774" cy="746774"/>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Tree>
    <p:extLst>
      <p:ext uri="{BB962C8B-B14F-4D97-AF65-F5344CB8AC3E}">
        <p14:creationId xmlns:p14="http://schemas.microsoft.com/office/powerpoint/2010/main" xmlns="" val="693040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a16="http://schemas.microsoft.com/office/drawing/2014/main" xmlns=""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7" name="Picture 3"/>
          <p:cNvPicPr>
            <a:picLocks noChangeAspect="1" noChangeArrowheads="1"/>
          </p:cNvPicPr>
          <p:nvPr/>
        </p:nvPicPr>
        <p:blipFill>
          <a:blip r:embed="rId2"/>
          <a:srcRect l="20115" t="21161" r="21152" b="20803"/>
          <a:stretch>
            <a:fillRect/>
          </a:stretch>
        </p:blipFill>
        <p:spPr bwMode="auto">
          <a:xfrm>
            <a:off x="404949" y="992778"/>
            <a:ext cx="11377748" cy="5733142"/>
          </a:xfrm>
          <a:prstGeom prst="rect">
            <a:avLst/>
          </a:prstGeom>
          <a:noFill/>
          <a:ln w="9525">
            <a:noFill/>
            <a:miter lim="800000"/>
            <a:headEnd/>
            <a:tailEnd/>
          </a:ln>
          <a:effectLst/>
        </p:spPr>
      </p:pic>
    </p:spTree>
    <p:extLst>
      <p:ext uri="{BB962C8B-B14F-4D97-AF65-F5344CB8AC3E}">
        <p14:creationId xmlns:p14="http://schemas.microsoft.com/office/powerpoint/2010/main" xmlns="" val="42000007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600" dirty="0" smtClean="0">
                <a:solidFill>
                  <a:schemeClr val="tx2">
                    <a:lumMod val="60000"/>
                    <a:lumOff val="40000"/>
                  </a:schemeClr>
                </a:solidFill>
              </a:rPr>
              <a:t>OTHER   ALGORITHMS FOR COMPARITIVE ANALYSIS:</a:t>
            </a:r>
            <a:endParaRPr lang="en-IN" sz="3600" dirty="0">
              <a:solidFill>
                <a:schemeClr val="tx2">
                  <a:lumMod val="60000"/>
                  <a:lumOff val="40000"/>
                </a:schemeClr>
              </a:solidFill>
            </a:endParaRPr>
          </a:p>
        </p:txBody>
      </p:sp>
      <p:sp>
        <p:nvSpPr>
          <p:cNvPr id="3" name="TextBox 2"/>
          <p:cNvSpPr txBox="1"/>
          <p:nvPr/>
        </p:nvSpPr>
        <p:spPr>
          <a:xfrm>
            <a:off x="169817" y="1371600"/>
            <a:ext cx="11844909" cy="4339650"/>
          </a:xfrm>
          <a:prstGeom prst="rect">
            <a:avLst/>
          </a:prstGeom>
          <a:noFill/>
        </p:spPr>
        <p:txBody>
          <a:bodyPr wrap="none" rtlCol="0">
            <a:spAutoFit/>
          </a:bodyPr>
          <a:lstStyle/>
          <a:p>
            <a:pPr>
              <a:buFont typeface="Arial" pitchFamily="34" charset="0"/>
              <a:buChar char="•"/>
            </a:pPr>
            <a:r>
              <a:rPr lang="en-IN" sz="2000" dirty="0" smtClean="0"/>
              <a:t>KNN :</a:t>
            </a:r>
          </a:p>
          <a:p>
            <a:endParaRPr lang="en-IN" sz="2000" dirty="0" smtClean="0"/>
          </a:p>
          <a:p>
            <a:r>
              <a:rPr lang="en-IN" sz="2000" dirty="0" smtClean="0"/>
              <a:t>A </a:t>
            </a:r>
            <a:r>
              <a:rPr lang="en-IN" sz="2000" b="1" dirty="0" smtClean="0"/>
              <a:t>k-nearest-</a:t>
            </a:r>
            <a:r>
              <a:rPr lang="en-IN" sz="2000" b="1" dirty="0" err="1" smtClean="0"/>
              <a:t>neighbor</a:t>
            </a:r>
            <a:r>
              <a:rPr lang="en-IN" sz="2000" dirty="0" smtClean="0"/>
              <a:t> algorithm, often abbreviated k-</a:t>
            </a:r>
            <a:r>
              <a:rPr lang="en-IN" sz="2000" dirty="0" err="1" smtClean="0"/>
              <a:t>nn</a:t>
            </a:r>
            <a:r>
              <a:rPr lang="en-IN" sz="2000" dirty="0" smtClean="0"/>
              <a:t>, is an approach to data classification that </a:t>
            </a:r>
          </a:p>
          <a:p>
            <a:r>
              <a:rPr lang="en-IN" sz="2000" dirty="0" smtClean="0"/>
              <a:t>estimates how likely a data point is to be a member of one group or the other depending on what group</a:t>
            </a:r>
          </a:p>
          <a:p>
            <a:r>
              <a:rPr lang="en-IN" sz="2000" dirty="0" smtClean="0"/>
              <a:t> the data points nearest to it are in.</a:t>
            </a:r>
          </a:p>
          <a:p>
            <a:endParaRPr lang="en-IN" sz="2000" dirty="0" smtClean="0"/>
          </a:p>
          <a:p>
            <a:pPr>
              <a:buFont typeface="Arial" pitchFamily="34" charset="0"/>
              <a:buChar char="•"/>
            </a:pPr>
            <a:r>
              <a:rPr lang="en-IN" sz="2000" dirty="0" smtClean="0"/>
              <a:t>LOGISTIC REGRESSION</a:t>
            </a:r>
          </a:p>
          <a:p>
            <a:endParaRPr lang="en-IN" sz="2000" dirty="0" smtClean="0"/>
          </a:p>
          <a:p>
            <a:r>
              <a:rPr lang="en-IN" sz="2000" b="1" dirty="0" smtClean="0"/>
              <a:t>Logistic regression</a:t>
            </a:r>
            <a:r>
              <a:rPr lang="en-IN" sz="2000" dirty="0" smtClean="0"/>
              <a:t> is a statistical </a:t>
            </a:r>
            <a:r>
              <a:rPr lang="en-IN" sz="2000" b="1" dirty="0" smtClean="0"/>
              <a:t>model</a:t>
            </a:r>
            <a:r>
              <a:rPr lang="en-IN" sz="2000" dirty="0" smtClean="0"/>
              <a:t> that in its basic form uses a </a:t>
            </a:r>
            <a:r>
              <a:rPr lang="en-IN" sz="2000" b="1" dirty="0" smtClean="0"/>
              <a:t>logistic</a:t>
            </a:r>
            <a:r>
              <a:rPr lang="en-IN" sz="2000" dirty="0" smtClean="0"/>
              <a:t> function to </a:t>
            </a:r>
            <a:r>
              <a:rPr lang="en-IN" sz="2000" b="1" dirty="0" smtClean="0"/>
              <a:t>model</a:t>
            </a:r>
            <a:r>
              <a:rPr lang="en-IN" sz="2000" dirty="0" smtClean="0"/>
              <a:t> a</a:t>
            </a:r>
          </a:p>
          <a:p>
            <a:r>
              <a:rPr lang="en-IN" sz="2000" dirty="0" smtClean="0"/>
              <a:t> binary dependent variable, although many more complex extensions exist. In </a:t>
            </a:r>
            <a:r>
              <a:rPr lang="en-IN" sz="2000" b="1" dirty="0" smtClean="0"/>
              <a:t>regression</a:t>
            </a:r>
            <a:r>
              <a:rPr lang="en-IN" sz="2000" dirty="0" smtClean="0"/>
              <a:t> analysis,</a:t>
            </a:r>
          </a:p>
          <a:p>
            <a:r>
              <a:rPr lang="en-IN" sz="2000" dirty="0" smtClean="0"/>
              <a:t> </a:t>
            </a:r>
            <a:r>
              <a:rPr lang="en-IN" sz="2000" b="1" dirty="0" smtClean="0"/>
              <a:t>logistic regression</a:t>
            </a:r>
            <a:r>
              <a:rPr lang="en-IN" sz="2000" dirty="0" smtClean="0"/>
              <a:t> (or </a:t>
            </a:r>
            <a:r>
              <a:rPr lang="en-IN" sz="2000" b="1" dirty="0" err="1" smtClean="0"/>
              <a:t>logit</a:t>
            </a:r>
            <a:r>
              <a:rPr lang="en-IN" sz="2000" b="1" dirty="0" smtClean="0"/>
              <a:t> regression</a:t>
            </a:r>
            <a:r>
              <a:rPr lang="en-IN" sz="2000" dirty="0" smtClean="0"/>
              <a:t>) is estimating the parameters of a </a:t>
            </a:r>
            <a:r>
              <a:rPr lang="en-IN" sz="2000" b="1" dirty="0" smtClean="0"/>
              <a:t>logistic model</a:t>
            </a:r>
            <a:r>
              <a:rPr lang="en-IN" sz="2000" dirty="0" smtClean="0"/>
              <a:t> </a:t>
            </a:r>
          </a:p>
          <a:p>
            <a:r>
              <a:rPr lang="en-IN" sz="2000" dirty="0" smtClean="0"/>
              <a:t>(a form of binary </a:t>
            </a:r>
            <a:r>
              <a:rPr lang="en-IN" sz="2000" b="1" dirty="0" smtClean="0"/>
              <a:t>regression</a:t>
            </a:r>
            <a:r>
              <a:rPr lang="en-IN" sz="2000" dirty="0" smtClean="0"/>
              <a:t>).</a:t>
            </a:r>
          </a:p>
          <a:p>
            <a:endParaRPr lang="en-IN" dirty="0" smtClean="0"/>
          </a:p>
          <a:p>
            <a:endParaRPr lang="en-I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2800" dirty="0" smtClean="0"/>
              <a:t>CONTD.</a:t>
            </a:r>
            <a:endParaRPr lang="en-IN" sz="2800" dirty="0"/>
          </a:p>
        </p:txBody>
      </p:sp>
      <p:pic>
        <p:nvPicPr>
          <p:cNvPr id="33794" name="Picture 2" descr="Image result for logistic regression"/>
          <p:cNvPicPr>
            <a:picLocks noChangeAspect="1" noChangeArrowheads="1"/>
          </p:cNvPicPr>
          <p:nvPr/>
        </p:nvPicPr>
        <p:blipFill>
          <a:blip r:embed="rId2"/>
          <a:srcRect/>
          <a:stretch>
            <a:fillRect/>
          </a:stretch>
        </p:blipFill>
        <p:spPr bwMode="auto">
          <a:xfrm>
            <a:off x="0" y="1064946"/>
            <a:ext cx="12192000" cy="5793054"/>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4" name="Group 5">
              <a:extLst>
                <a:ext uri="{FF2B5EF4-FFF2-40B4-BE49-F238E27FC236}">
                  <a16:creationId xmlns:a16="http://schemas.microsoft.com/office/drawing/2014/main" xmlns=""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a16="http://schemas.microsoft.com/office/drawing/2014/main" xmlns=""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xmlns=""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xmlns=""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a16="http://schemas.microsoft.com/office/drawing/2014/main" xmlns=""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a16="http://schemas.microsoft.com/office/drawing/2014/main" xmlns=""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xmlns=""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a16="http://schemas.microsoft.com/office/drawing/2014/main" xmlns=""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a16="http://schemas.microsoft.com/office/drawing/2014/main" xmlns=""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xmlns="" val="1832103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a16="http://schemas.microsoft.com/office/drawing/2014/main" xmlns=""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0" name="Picture 2"/>
          <p:cNvPicPr>
            <a:picLocks noChangeAspect="1" noChangeArrowheads="1"/>
          </p:cNvPicPr>
          <p:nvPr/>
        </p:nvPicPr>
        <p:blipFill>
          <a:blip r:embed="rId2"/>
          <a:srcRect l="19778" t="19643" r="21088" b="16429"/>
          <a:stretch>
            <a:fillRect/>
          </a:stretch>
        </p:blipFill>
        <p:spPr bwMode="auto">
          <a:xfrm>
            <a:off x="169817" y="1005840"/>
            <a:ext cx="11848012" cy="5669280"/>
          </a:xfrm>
          <a:prstGeom prst="rect">
            <a:avLst/>
          </a:prstGeom>
          <a:noFill/>
          <a:ln w="9525">
            <a:noFill/>
            <a:miter lim="800000"/>
            <a:headEnd/>
            <a:tailEnd/>
          </a:ln>
          <a:effectLst/>
        </p:spPr>
      </p:pic>
    </p:spTree>
    <p:extLst>
      <p:ext uri="{BB962C8B-B14F-4D97-AF65-F5344CB8AC3E}">
        <p14:creationId xmlns:p14="http://schemas.microsoft.com/office/powerpoint/2010/main" xmlns="" val="4200000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5291</TotalTime>
  <Words>886</Words>
  <Application>Microsoft Office PowerPoint</Application>
  <PresentationFormat>Custom</PresentationFormat>
  <Paragraphs>149</Paragraphs>
  <Slides>82</Slides>
  <Notes>0</Notes>
  <HiddenSlides>0</HiddenSlides>
  <MMClips>0</MMClips>
  <ScaleCrop>false</ScaleCrop>
  <HeadingPairs>
    <vt:vector size="4" baseType="variant">
      <vt:variant>
        <vt:lpstr>Theme</vt:lpstr>
      </vt:variant>
      <vt:variant>
        <vt:i4>3</vt:i4>
      </vt:variant>
      <vt:variant>
        <vt:lpstr>Slide Titles</vt:lpstr>
      </vt:variant>
      <vt:variant>
        <vt:i4>82</vt:i4>
      </vt:variant>
    </vt:vector>
  </HeadingPairs>
  <TitlesOfParts>
    <vt:vector size="85" baseType="lpstr">
      <vt:lpstr>Cover and End Slide Master</vt:lpstr>
      <vt:lpstr>Contents Slide Master</vt:lpstr>
      <vt:lpstr>Section Break Slide Master</vt:lpstr>
      <vt:lpstr>COMPARATIVE AND PREDICTIVE ANALYSIS OF CRIME IN FIRST WORLD AND THIRD WORLD COUNTRIES  (INDIA vs. USA)</vt:lpstr>
      <vt:lpstr>Slide 2</vt:lpstr>
      <vt:lpstr>Slide 3</vt:lpstr>
      <vt:lpstr>Slide 4</vt:lpstr>
      <vt:lpstr>Slide 5</vt:lpstr>
      <vt:lpstr>Slide 6</vt:lpstr>
      <vt:lpstr>Slide 7</vt:lpstr>
      <vt:lpstr>Slide 8</vt:lpstr>
      <vt:lpstr>Slide 9</vt:lpstr>
      <vt:lpstr>Slide 10</vt:lpstr>
      <vt:lpstr>METHODOLOGY</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cp:lastModifiedBy>
  <cp:revision>142</cp:revision>
  <dcterms:created xsi:type="dcterms:W3CDTF">2019-01-14T06:35:35Z</dcterms:created>
  <dcterms:modified xsi:type="dcterms:W3CDTF">2020-05-29T06:11:01Z</dcterms:modified>
</cp:coreProperties>
</file>